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8" r:id="rId3"/>
    <p:sldMasterId id="2147483689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Proxima Nova"/>
      <p:regular r:id="rId36"/>
      <p:bold r:id="rId37"/>
      <p:italic r:id="rId38"/>
      <p:boldItalic r:id="rId39"/>
    </p:embeddedFont>
    <p:embeddedFont>
      <p:font typeface="Overpass Black"/>
      <p:bold r:id="rId40"/>
      <p:boldItalic r:id="rId41"/>
    </p:embeddedFont>
    <p:embeddedFont>
      <p:font typeface="Overpass"/>
      <p:regular r:id="rId42"/>
      <p:bold r:id="rId43"/>
      <p:italic r:id="rId44"/>
      <p:boldItalic r:id="rId45"/>
    </p:embeddedFont>
    <p:embeddedFont>
      <p:font typeface="Overpass Light"/>
      <p:regular r:id="rId46"/>
      <p:bold r:id="rId47"/>
      <p:italic r:id="rId48"/>
      <p:boldItalic r:id="rId49"/>
    </p:embeddedFont>
    <p:embeddedFont>
      <p:font typeface="Overpass SemiBold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verpassBlack-bold.fntdata"/><Relationship Id="rId42" Type="http://schemas.openxmlformats.org/officeDocument/2006/relationships/font" Target="fonts/Overpass-regular.fntdata"/><Relationship Id="rId41" Type="http://schemas.openxmlformats.org/officeDocument/2006/relationships/font" Target="fonts/OverpassBlack-boldItalic.fntdata"/><Relationship Id="rId44" Type="http://schemas.openxmlformats.org/officeDocument/2006/relationships/font" Target="fonts/Overpass-italic.fntdata"/><Relationship Id="rId43" Type="http://schemas.openxmlformats.org/officeDocument/2006/relationships/font" Target="fonts/Overpass-bold.fntdata"/><Relationship Id="rId46" Type="http://schemas.openxmlformats.org/officeDocument/2006/relationships/font" Target="fonts/OverpassLight-regular.fntdata"/><Relationship Id="rId45" Type="http://schemas.openxmlformats.org/officeDocument/2006/relationships/font" Target="fonts/Overpas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OverpassLight-italic.fntdata"/><Relationship Id="rId47" Type="http://schemas.openxmlformats.org/officeDocument/2006/relationships/font" Target="fonts/OverpassLight-bold.fntdata"/><Relationship Id="rId49" Type="http://schemas.openxmlformats.org/officeDocument/2006/relationships/font" Target="fonts/OverpassLight-bold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ProximaNova-bold.fntdata"/><Relationship Id="rId36" Type="http://schemas.openxmlformats.org/officeDocument/2006/relationships/font" Target="fonts/ProximaNova-regular.fntdata"/><Relationship Id="rId39" Type="http://schemas.openxmlformats.org/officeDocument/2006/relationships/font" Target="fonts/ProximaNova-boldItalic.fntdata"/><Relationship Id="rId38" Type="http://schemas.openxmlformats.org/officeDocument/2006/relationships/font" Target="fonts/ProximaNova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verpassSemiBold-bold.fntdata"/><Relationship Id="rId50" Type="http://schemas.openxmlformats.org/officeDocument/2006/relationships/font" Target="fonts/OverpassSemiBold-regular.fntdata"/><Relationship Id="rId53" Type="http://schemas.openxmlformats.org/officeDocument/2006/relationships/font" Target="fonts/OverpassSemiBold-boldItalic.fntdata"/><Relationship Id="rId52" Type="http://schemas.openxmlformats.org/officeDocument/2006/relationships/font" Target="fonts/OverpassSemiBold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a0fb893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a0fb893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a0fb893c2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5a0fb893c2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55b54aa5c8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55b54aa5c8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daemon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most priv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in prod less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5b54aa5c8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5b54aa5c8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a0fb893c2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a0fb893c2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a20f364eb_4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a20f364eb_4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a0fb893c2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5a0fb893c2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562f8f40e3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562f8f40e3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62f8f40e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62f8f40e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562f8f40e3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562f8f40e3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562f8f40e3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562f8f40e3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62f8f40e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62f8f40e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This is a 300 level presentation. And it includes some relatively complex demos.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a0fb893c2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a0fb893c2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55b54aa5c8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55b54aa5c8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CRI-O is the daemon with the least capabilities   - less priv than Buildah or Podman container.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What happens:</a:t>
            </a:r>
            <a:endParaRPr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</a:pP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OpenShift tells Kubernetes to execute  a pod</a:t>
            </a:r>
            <a:endParaRPr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</a:pP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Kubernetes communicates with crio</a:t>
            </a:r>
            <a:endParaRPr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</a:pP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crio pulls image using </a:t>
            </a:r>
            <a:r>
              <a:rPr b="1"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skopeo, </a:t>
            </a: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to</a:t>
            </a:r>
            <a:r>
              <a:rPr b="1"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containers/image</a:t>
            </a:r>
            <a:endParaRPr b="1"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</a:pP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crio stores image on disk using </a:t>
            </a:r>
            <a:r>
              <a:rPr b="1"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containers/storage</a:t>
            </a:r>
            <a:endParaRPr b="1"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</a:pP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crio runs pod’s container(s) using </a:t>
            </a:r>
            <a:r>
              <a:rPr b="1"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runC</a:t>
            </a:r>
            <a:endParaRPr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a BUNCH, probably the majority of RH images that can't run in RO mode because they "write" data to strange place. It's an artifact of our RPM builds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5a0fb893c2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5a0fb893c2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562f8f40e3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562f8f40e3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a0fb893c2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a0fb893c2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55b54aa5c8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55b54aa5c8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55b54aa5c8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55b54aa5c8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5a0fb893c2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5a0fb893c2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5a0fb893c2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5a0fb893c2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562f8f40e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562f8f40e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62f8f40e3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62f8f40e3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5b54aa5c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5b54aa5c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a0fb893c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a0fb893c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5b54aa5c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5b54aa5c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5b54aa5c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5b54aa5c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a0fb893c2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a0fb893c2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5b54aa5c8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5b54aa5c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Secuirty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No Daemon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Don’t pull malicious 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Non-root copy.  Bridge - no pull push 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Works with :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○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Registries - e.g. Quay, Docker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containers/storage</a:t>
            </a: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(OCI)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○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Filesystem - local directory 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Docker storage (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/var/lib/docker</a:t>
            </a: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)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○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Docker-archive and oci-archive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Relationship Id="rId3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3.png"/><Relationship Id="rId3" Type="http://schemas.openxmlformats.org/officeDocument/2006/relationships/image" Target="../media/image1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3.png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2.png"/><Relationship Id="rId3" Type="http://schemas.openxmlformats.org/officeDocument/2006/relationships/image" Target="../media/image3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8.png"/><Relationship Id="rId3" Type="http://schemas.openxmlformats.org/officeDocument/2006/relationships/image" Target="../media/image3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9.png"/><Relationship Id="rId3" Type="http://schemas.openxmlformats.org/officeDocument/2006/relationships/image" Target="../media/image3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4.png"/><Relationship Id="rId3" Type="http://schemas.openxmlformats.org/officeDocument/2006/relationships/image" Target="../media/image3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3.png"/><Relationship Id="rId3" Type="http://schemas.openxmlformats.org/officeDocument/2006/relationships/image" Target="../media/image3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1.png"/><Relationship Id="rId3" Type="http://schemas.openxmlformats.org/officeDocument/2006/relationships/image" Target="../media/image3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457172" y="1203631"/>
            <a:ext cx="82287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025" lIns="76025" spcFirstLastPara="1" rIns="76025" wrap="square" tIns="760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1pPr>
            <a:lvl2pPr indent="0" lvl="1" marL="381000" marR="0" rtl="0" algn="l">
              <a:spcBef>
                <a:spcPts val="160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2pPr>
            <a:lvl3pPr indent="0" lvl="2" marL="762000" marR="0" rtl="0" algn="l">
              <a:spcBef>
                <a:spcPts val="160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3pPr>
            <a:lvl4pPr indent="0" lvl="3" marL="1143000" marR="0" rtl="0" algn="l">
              <a:spcBef>
                <a:spcPts val="160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4pPr>
            <a:lvl5pPr indent="0" lvl="4" marL="1524000" marR="0" rtl="0" algn="l">
              <a:spcBef>
                <a:spcPts val="160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5pPr>
            <a:lvl6pPr indent="0" lvl="5" marL="1905000" marR="0" rtl="0" algn="l">
              <a:spcBef>
                <a:spcPts val="160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6pPr>
            <a:lvl7pPr indent="0" lvl="6" marL="2286000" marR="0" rtl="0" algn="l">
              <a:spcBef>
                <a:spcPts val="160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7pPr>
            <a:lvl8pPr indent="0" lvl="7" marL="2667000" marR="0" rtl="0" algn="l">
              <a:spcBef>
                <a:spcPts val="1600"/>
              </a:spcBef>
              <a:spcAft>
                <a:spcPts val="0"/>
              </a:spcAft>
              <a:buSzPts val="1200"/>
              <a:buNone/>
              <a:defRPr b="0" i="0" sz="1500" u="none" cap="none" strike="noStrike"/>
            </a:lvl8pPr>
            <a:lvl9pPr indent="0" lvl="8" marL="3035300" marR="0" rtl="0" algn="l">
              <a:spcBef>
                <a:spcPts val="1600"/>
              </a:spcBef>
              <a:spcAft>
                <a:spcPts val="1600"/>
              </a:spcAft>
              <a:buSzPts val="1200"/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5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2" type="subTitle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3" type="subTitle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2" name="Google Shape;6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6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85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4853" y="2075932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4853" y="14998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3485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5970354" y="207590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5970354" y="26519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5970354" y="322798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78" name="Google Shape;78;p16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4" name="Google Shape;84;p17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2" type="subTitle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3" type="subTitle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93" name="Google Shape;93;p18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5970354" y="207590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5970354" y="26519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5970354" y="322798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99" name="Google Shape;99;p18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0" name="Google Shape;10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0956" y="141196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0956" y="2553355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0956" y="202921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90956" y="3160524"/>
            <a:ext cx="435388" cy="435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4245394" y="1281774"/>
            <a:ext cx="4302300" cy="158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2" type="subTitle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14" name="Google Shape;114;p19"/>
          <p:cNvSpPr txBox="1"/>
          <p:nvPr>
            <p:ph idx="3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2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0"/>
          <p:cNvSpPr txBox="1"/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21" name="Google Shape;121;p20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2" type="subTitle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3" name="Google Shape;123;p20"/>
          <p:cNvSpPr txBox="1"/>
          <p:nvPr/>
        </p:nvSpPr>
        <p:spPr>
          <a:xfrm>
            <a:off x="4427588" y="3501900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4427588" y="3880725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6611644" y="3501900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6611644" y="3880725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133" name="Google Shape;133;p2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5" name="Google Shape;135;p2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2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137" name="Google Shape;137;p21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38" name="Google Shape;138;p21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9pPr>
          </a:lstStyle>
          <a:p/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142" name="Google Shape;142;p2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2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146" name="Google Shape;146;p22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47" name="Google Shape;147;p22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151" name="Google Shape;151;p2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" name="Google Shape;153;p2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56" name="Google Shape;156;p23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58" name="Google Shape;158;p23"/>
          <p:cNvSpPr txBox="1"/>
          <p:nvPr>
            <p:ph idx="3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9pPr>
          </a:lstStyle>
          <a:p/>
        </p:txBody>
      </p:sp>
      <p:cxnSp>
        <p:nvCxnSpPr>
          <p:cNvPr id="161" name="Google Shape;161;p2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4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pic>
        <p:nvPicPr>
          <p:cNvPr id="164" name="Google Shape;164;p24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66" name="Google Shape;166;p24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69" name="Google Shape;169;p2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25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73" name="Google Shape;173;p25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78" name="Google Shape;178;p2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6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81" name="Google Shape;181;p26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white">
  <p:cSld name="CUSTOM_4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85" name="Google Shape;185;p2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87" name="Google Shape;187;p2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black">
  <p:cSld name="CUSTOM_4_1">
    <p:bg>
      <p:bgPr>
        <a:solidFill>
          <a:srgbClr val="141414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9pPr>
          </a:lstStyle>
          <a:p/>
        </p:txBody>
      </p:sp>
      <p:cxnSp>
        <p:nvCxnSpPr>
          <p:cNvPr id="193" name="Google Shape;193;p2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95" name="Google Shape;195;p2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8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98" name="Google Shape;198;p28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99" name="Google Shape;19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30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2" type="subTitle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3" type="subTitle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3" name="Google Shape;213;p31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14" name="Google Shape;214;p31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85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4853" y="2075932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4853" y="14998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3485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5970354" y="207590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5970354" y="26519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5970354" y="322798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224" name="Google Shape;224;p31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3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229" name="Google Shape;229;p32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30" name="Google Shape;230;p32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231" name="Google Shape;231;p32"/>
          <p:cNvSpPr txBox="1"/>
          <p:nvPr>
            <p:ph idx="2" type="subTitle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232" name="Google Shape;232;p32"/>
          <p:cNvSpPr txBox="1"/>
          <p:nvPr>
            <p:ph idx="3" type="subTitle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3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3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238" name="Google Shape;238;p33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39" name="Google Shape;239;p33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5970354" y="207590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5970354" y="26519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44" name="Google Shape;244;p33"/>
          <p:cNvSpPr txBox="1"/>
          <p:nvPr/>
        </p:nvSpPr>
        <p:spPr>
          <a:xfrm>
            <a:off x="5970354" y="322798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245" name="Google Shape;245;p33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6" name="Google Shape;24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0956" y="141196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0956" y="2553355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0956" y="202921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90956" y="3160524"/>
            <a:ext cx="435388" cy="435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3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3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3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34"/>
          <p:cNvSpPr txBox="1"/>
          <p:nvPr>
            <p:ph idx="1" type="subTitle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7" name="Google Shape;257;p34"/>
          <p:cNvSpPr txBox="1"/>
          <p:nvPr>
            <p:ph type="title"/>
          </p:nvPr>
        </p:nvSpPr>
        <p:spPr>
          <a:xfrm>
            <a:off x="4245394" y="1281774"/>
            <a:ext cx="4302300" cy="158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58" name="Google Shape;258;p34"/>
          <p:cNvSpPr txBox="1"/>
          <p:nvPr>
            <p:ph idx="2" type="subTitle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9" name="Google Shape;259;p34"/>
          <p:cNvSpPr txBox="1"/>
          <p:nvPr>
            <p:ph idx="3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3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3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35"/>
          <p:cNvSpPr txBox="1"/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65" name="Google Shape;265;p35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266" name="Google Shape;266;p35"/>
          <p:cNvSpPr txBox="1"/>
          <p:nvPr>
            <p:ph idx="2" type="subTitle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67" name="Google Shape;267;p35"/>
          <p:cNvSpPr txBox="1"/>
          <p:nvPr/>
        </p:nvSpPr>
        <p:spPr>
          <a:xfrm>
            <a:off x="4427588" y="3501900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4427588" y="3880725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69" name="Google Shape;269;p35"/>
          <p:cNvSpPr txBox="1"/>
          <p:nvPr/>
        </p:nvSpPr>
        <p:spPr>
          <a:xfrm>
            <a:off x="6611644" y="3501900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70" name="Google Shape;270;p35"/>
          <p:cNvSpPr txBox="1"/>
          <p:nvPr/>
        </p:nvSpPr>
        <p:spPr>
          <a:xfrm>
            <a:off x="6611644" y="3880725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271" name="Google Shape;271;p35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5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5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5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/>
          <p:nvPr/>
        </p:nvSpPr>
        <p:spPr>
          <a:xfrm>
            <a:off x="4427588" y="4263900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 Light"/>
                <a:ea typeface="Overpass Light"/>
                <a:cs typeface="Overpass Light"/>
                <a:sym typeface="Overpass Light"/>
              </a:rPr>
              <a:t>linkedin.com/in/williamhenry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276" name="Google Shape;276;p35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4245400" y="4263904"/>
            <a:ext cx="171806" cy="18086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 txBox="1"/>
          <p:nvPr/>
        </p:nvSpPr>
        <p:spPr>
          <a:xfrm>
            <a:off x="6611644" y="4261725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 Light"/>
                <a:ea typeface="Overpass Light"/>
                <a:cs typeface="Overpass Light"/>
                <a:sym typeface="Overpass Light"/>
              </a:rPr>
              <a:t>twitter.com/ipbabble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278" name="Google Shape;278;p35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6439844" y="4261729"/>
            <a:ext cx="171806" cy="180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281" name="Google Shape;281;p3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3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3" name="Google Shape;283;p3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285" name="Google Shape;285;p36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86" name="Google Shape;286;p36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9pPr>
          </a:lstStyle>
          <a:p/>
        </p:txBody>
      </p:sp>
      <p:pic>
        <p:nvPicPr>
          <p:cNvPr id="287" name="Google Shape;287;p36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290" name="Google Shape;290;p3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3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3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3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294" name="Google Shape;294;p37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95" name="Google Shape;295;p37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299" name="Google Shape;299;p3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3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1" name="Google Shape;301;p3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3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303" name="Google Shape;303;p38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304" name="Google Shape;304;p38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8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306" name="Google Shape;306;p38"/>
          <p:cNvSpPr txBox="1"/>
          <p:nvPr>
            <p:ph idx="3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9pPr>
          </a:lstStyle>
          <a:p/>
        </p:txBody>
      </p:sp>
      <p:cxnSp>
        <p:nvCxnSpPr>
          <p:cNvPr id="309" name="Google Shape;309;p3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3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39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9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314" name="Google Shape;314;p39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17" name="Google Shape;317;p4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4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40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0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321" name="Google Shape;321;p40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4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4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/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26" name="Google Shape;326;p4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4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41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pic>
        <p:nvPicPr>
          <p:cNvPr id="329" name="Google Shape;3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white">
  <p:cSld name="CUSTOM_4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332" name="Google Shape;332;p4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4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334" name="Google Shape;334;p4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4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42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337" name="Google Shape;337;p4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2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black">
  <p:cSld name="CUSTOM_4_1">
    <p:bg>
      <p:bgPr>
        <a:solidFill>
          <a:srgbClr val="141414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9pPr>
          </a:lstStyle>
          <a:p/>
        </p:txBody>
      </p:sp>
      <p:cxnSp>
        <p:nvCxnSpPr>
          <p:cNvPr id="341" name="Google Shape;341;p4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4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343" name="Google Shape;343;p4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4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43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5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346" name="Google Shape;346;p43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347" name="Google Shape;3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Char char="●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○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■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●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○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■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●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○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Overpass Light"/>
              <a:buChar char="■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Char char="●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○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■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●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○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■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●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○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Overpass Light"/>
              <a:buChar char="■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podman.io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76.png"/><Relationship Id="rId6" Type="http://schemas.openxmlformats.org/officeDocument/2006/relationships/image" Target="../media/image71.png"/><Relationship Id="rId7" Type="http://schemas.openxmlformats.org/officeDocument/2006/relationships/image" Target="../media/image6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hyperlink" Target="http://buildah.io" TargetMode="External"/><Relationship Id="rId5" Type="http://schemas.openxmlformats.org/officeDocument/2006/relationships/image" Target="../media/image80.png"/><Relationship Id="rId6" Type="http://schemas.openxmlformats.org/officeDocument/2006/relationships/image" Target="../media/image6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Relationship Id="rId4" Type="http://schemas.openxmlformats.org/officeDocument/2006/relationships/image" Target="../media/image8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8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7.png"/><Relationship Id="rId4" Type="http://schemas.openxmlformats.org/officeDocument/2006/relationships/image" Target="../media/image74.png"/><Relationship Id="rId5" Type="http://schemas.openxmlformats.org/officeDocument/2006/relationships/image" Target="../media/image79.png"/><Relationship Id="rId6" Type="http://schemas.openxmlformats.org/officeDocument/2006/relationships/image" Target="../media/image90.png"/><Relationship Id="rId7" Type="http://schemas.openxmlformats.org/officeDocument/2006/relationships/image" Target="../media/image56.png"/><Relationship Id="rId8" Type="http://schemas.openxmlformats.org/officeDocument/2006/relationships/image" Target="../media/image6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6.png"/><Relationship Id="rId4" Type="http://schemas.openxmlformats.org/officeDocument/2006/relationships/image" Target="../media/image83.png"/><Relationship Id="rId5" Type="http://schemas.openxmlformats.org/officeDocument/2006/relationships/image" Target="../media/image45.png"/><Relationship Id="rId6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5.png"/><Relationship Id="rId4" Type="http://schemas.openxmlformats.org/officeDocument/2006/relationships/image" Target="../media/image77.png"/><Relationship Id="rId5" Type="http://schemas.openxmlformats.org/officeDocument/2006/relationships/image" Target="../media/image62.png"/><Relationship Id="rId6" Type="http://schemas.openxmlformats.org/officeDocument/2006/relationships/image" Target="../media/image81.png"/><Relationship Id="rId7" Type="http://schemas.openxmlformats.org/officeDocument/2006/relationships/image" Target="../media/image6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8.png"/><Relationship Id="rId4" Type="http://schemas.openxmlformats.org/officeDocument/2006/relationships/image" Target="../media/image84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87.png"/><Relationship Id="rId10" Type="http://schemas.openxmlformats.org/officeDocument/2006/relationships/hyperlink" Target="https://www.katacoda.com/courses/containers-without-docker" TargetMode="External"/><Relationship Id="rId12" Type="http://schemas.openxmlformats.org/officeDocument/2006/relationships/image" Target="../media/image92.png"/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containers/buildah" TargetMode="External"/><Relationship Id="rId4" Type="http://schemas.openxmlformats.org/officeDocument/2006/relationships/hyperlink" Target="https://buildah.io/" TargetMode="External"/><Relationship Id="rId9" Type="http://schemas.openxmlformats.org/officeDocument/2006/relationships/hyperlink" Target="https://developers.redhat.com/blog/2019/02/21/podman-and-buildah-for-docker-users/" TargetMode="External"/><Relationship Id="rId5" Type="http://schemas.openxmlformats.org/officeDocument/2006/relationships/hyperlink" Target="https://github.com/containers/libpod" TargetMode="External"/><Relationship Id="rId6" Type="http://schemas.openxmlformats.org/officeDocument/2006/relationships/hyperlink" Target="https://podman.io/" TargetMode="External"/><Relationship Id="rId7" Type="http://schemas.openxmlformats.org/officeDocument/2006/relationships/hyperlink" Target="https://github.com/containers/skopeo" TargetMode="External"/><Relationship Id="rId8" Type="http://schemas.openxmlformats.org/officeDocument/2006/relationships/hyperlink" Target="https://github.com/opencontainers/runc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9.png"/><Relationship Id="rId4" Type="http://schemas.openxmlformats.org/officeDocument/2006/relationships/image" Target="../media/image9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95.png"/><Relationship Id="rId10" Type="http://schemas.openxmlformats.org/officeDocument/2006/relationships/image" Target="../media/image97.png"/><Relationship Id="rId13" Type="http://schemas.openxmlformats.org/officeDocument/2006/relationships/image" Target="../media/image53.png"/><Relationship Id="rId12" Type="http://schemas.openxmlformats.org/officeDocument/2006/relationships/image" Target="../media/image58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5" Type="http://schemas.openxmlformats.org/officeDocument/2006/relationships/image" Target="../media/image54.png"/><Relationship Id="rId14" Type="http://schemas.openxmlformats.org/officeDocument/2006/relationships/image" Target="../media/image61.png"/><Relationship Id="rId17" Type="http://schemas.openxmlformats.org/officeDocument/2006/relationships/image" Target="../media/image55.png"/><Relationship Id="rId16" Type="http://schemas.openxmlformats.org/officeDocument/2006/relationships/image" Target="../media/image60.png"/><Relationship Id="rId5" Type="http://schemas.openxmlformats.org/officeDocument/2006/relationships/image" Target="../media/image68.png"/><Relationship Id="rId6" Type="http://schemas.openxmlformats.org/officeDocument/2006/relationships/image" Target="../media/image50.png"/><Relationship Id="rId7" Type="http://schemas.openxmlformats.org/officeDocument/2006/relationships/image" Target="../media/image57.png"/><Relationship Id="rId8" Type="http://schemas.openxmlformats.org/officeDocument/2006/relationships/image" Target="../media/image5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2.png"/><Relationship Id="rId4" Type="http://schemas.openxmlformats.org/officeDocument/2006/relationships/image" Target="../media/image66.png"/><Relationship Id="rId5" Type="http://schemas.openxmlformats.org/officeDocument/2006/relationships/image" Target="../media/image70.png"/><Relationship Id="rId6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OCI based projects Podman, Buildah, Skopeo &amp; CRI-O.</a:t>
            </a:r>
            <a:endParaRPr/>
          </a:p>
        </p:txBody>
      </p:sp>
      <p:sp>
        <p:nvSpPr>
          <p:cNvPr id="353" name="Google Shape;353;p44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away from Docker and leaving </a:t>
            </a:r>
            <a:r>
              <a:rPr lang="en"/>
              <a:t>its</a:t>
            </a:r>
            <a:r>
              <a:rPr lang="en"/>
              <a:t> risks behind</a:t>
            </a:r>
            <a:endParaRPr/>
          </a:p>
        </p:txBody>
      </p:sp>
      <p:sp>
        <p:nvSpPr>
          <p:cNvPr id="354" name="Google Shape;354;p44"/>
          <p:cNvSpPr txBox="1"/>
          <p:nvPr>
            <p:ph idx="2" type="subTitle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William G Henry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Senior Distinguished Engineer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Portfolio Architectures</a:t>
            </a:r>
            <a:endParaRPr/>
          </a:p>
        </p:txBody>
      </p:sp>
      <p:sp>
        <p:nvSpPr>
          <p:cNvPr id="355" name="Google Shape;355;p44"/>
          <p:cNvSpPr txBox="1"/>
          <p:nvPr>
            <p:ph idx="3" type="subTitle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6" name="Google Shape;356;p44"/>
          <p:cNvCxnSpPr/>
          <p:nvPr/>
        </p:nvCxnSpPr>
        <p:spPr>
          <a:xfrm>
            <a:off x="1562794" y="3429600"/>
            <a:ext cx="2457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44"/>
          <p:cNvCxnSpPr/>
          <p:nvPr/>
        </p:nvCxnSpPr>
        <p:spPr>
          <a:xfrm>
            <a:off x="3353888" y="3429600"/>
            <a:ext cx="2457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8" name="Google Shape;3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034" y="705792"/>
            <a:ext cx="1571625" cy="37898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0" name="Google Shape;530;p53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PODMAN</a:t>
            </a:r>
            <a:endParaRPr/>
          </a:p>
        </p:txBody>
      </p:sp>
      <p:sp>
        <p:nvSpPr>
          <p:cNvPr id="531" name="Google Shape;531;p53"/>
          <p:cNvSpPr txBox="1"/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Podman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daemonless client for developers and beyond.</a:t>
            </a:r>
            <a:endParaRPr/>
          </a:p>
        </p:txBody>
      </p:sp>
      <p:pic>
        <p:nvPicPr>
          <p:cNvPr id="532" name="Google Shape;5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726" y="33675"/>
            <a:ext cx="1544850" cy="15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PODMAN</a:t>
            </a:r>
            <a:endParaRPr/>
          </a:p>
        </p:txBody>
      </p:sp>
      <p:sp>
        <p:nvSpPr>
          <p:cNvPr id="538" name="Google Shape;538;p54"/>
          <p:cNvSpPr txBox="1"/>
          <p:nvPr/>
        </p:nvSpPr>
        <p:spPr>
          <a:xfrm>
            <a:off x="457185" y="2814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Overpass"/>
                <a:ea typeface="Overpass"/>
                <a:cs typeface="Overpass"/>
                <a:sym typeface="Overpass"/>
              </a:rPr>
              <a:t>The new container</a:t>
            </a:r>
            <a:r>
              <a:rPr b="1" lang="en" sz="2800">
                <a:latin typeface="Overpass"/>
                <a:ea typeface="Overpass"/>
                <a:cs typeface="Overpass"/>
                <a:sym typeface="Overpass"/>
              </a:rPr>
              <a:t> CLI</a:t>
            </a:r>
            <a:endParaRPr b="1" sz="2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39" name="Google Shape;539;p54"/>
          <p:cNvSpPr txBox="1"/>
          <p:nvPr/>
        </p:nvSpPr>
        <p:spPr>
          <a:xfrm>
            <a:off x="457175" y="1127325"/>
            <a:ext cx="5428800" cy="3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/>
              <a:t>@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podman.io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/>
              <a:t>Client only tool, based on the Docker CLI. (same+)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 daemon!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Storage for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Images  -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containers/image</a:t>
            </a:r>
            <a:r>
              <a:rPr lang="en" sz="1600"/>
              <a:t>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Containers -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containers/storage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Runtime -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runc</a:t>
            </a:r>
            <a:r>
              <a:rPr lang="en" sz="1600"/>
              <a:t> 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/>
              <a:t>Shares state with CRI-O and with Buildah!</a:t>
            </a:r>
            <a:endParaRPr sz="1600"/>
          </a:p>
        </p:txBody>
      </p:sp>
      <p:pic>
        <p:nvPicPr>
          <p:cNvPr id="540" name="Google Shape;54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668" y="300043"/>
            <a:ext cx="3653901" cy="9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4"/>
          <p:cNvSpPr/>
          <p:nvPr/>
        </p:nvSpPr>
        <p:spPr>
          <a:xfrm>
            <a:off x="5443250" y="2348550"/>
            <a:ext cx="1469700" cy="4464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PODMAN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2" name="Google Shape;542;p54"/>
          <p:cNvSpPr/>
          <p:nvPr/>
        </p:nvSpPr>
        <p:spPr>
          <a:xfrm>
            <a:off x="6485850" y="3389525"/>
            <a:ext cx="1146000" cy="446400"/>
          </a:xfrm>
          <a:prstGeom prst="rect">
            <a:avLst/>
          </a:prstGeom>
          <a:solidFill>
            <a:srgbClr val="003D6E"/>
          </a:solidFill>
          <a:ln cap="flat" cmpd="sng" w="9525">
            <a:solidFill>
              <a:srgbClr val="003D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Images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3" name="Google Shape;543;p54"/>
          <p:cNvSpPr/>
          <p:nvPr/>
        </p:nvSpPr>
        <p:spPr>
          <a:xfrm>
            <a:off x="6485850" y="1544175"/>
            <a:ext cx="1146000" cy="544200"/>
          </a:xfrm>
          <a:prstGeom prst="rect">
            <a:avLst/>
          </a:prstGeom>
          <a:solidFill>
            <a:srgbClr val="004153"/>
          </a:solidFill>
          <a:ln cap="flat" cmpd="sng" w="9525">
            <a:solidFill>
              <a:srgbClr val="6464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Image Registry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44" name="Google Shape;544;p54"/>
          <p:cNvPicPr preferRelativeResize="0"/>
          <p:nvPr/>
        </p:nvPicPr>
        <p:blipFill rotWithShape="1">
          <a:blip r:embed="rId5">
            <a:alphaModFix/>
          </a:blip>
          <a:srcRect b="-11425" l="-11422" r="-2007" t="-11425"/>
          <a:stretch/>
        </p:blipFill>
        <p:spPr>
          <a:xfrm>
            <a:off x="7631850" y="1388145"/>
            <a:ext cx="1139100" cy="3459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5" name="Google Shape;545;p54"/>
          <p:cNvCxnSpPr>
            <a:stCxn id="541" idx="0"/>
            <a:endCxn id="543" idx="1"/>
          </p:cNvCxnSpPr>
          <p:nvPr/>
        </p:nvCxnSpPr>
        <p:spPr>
          <a:xfrm rot="-5400000">
            <a:off x="6065900" y="1928550"/>
            <a:ext cx="532200" cy="307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6" name="Google Shape;546;p54"/>
          <p:cNvCxnSpPr>
            <a:stCxn id="541" idx="2"/>
            <a:endCxn id="542" idx="1"/>
          </p:cNvCxnSpPr>
          <p:nvPr/>
        </p:nvCxnSpPr>
        <p:spPr>
          <a:xfrm flipH="1" rot="-5400000">
            <a:off x="5923100" y="3049950"/>
            <a:ext cx="817800" cy="307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7" name="Google Shape;54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6413" y="1730525"/>
            <a:ext cx="609974" cy="54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4"/>
          <p:cNvPicPr preferRelativeResize="0"/>
          <p:nvPr/>
        </p:nvPicPr>
        <p:blipFill rotWithShape="1">
          <a:blip r:embed="rId4">
            <a:alphaModFix/>
          </a:blip>
          <a:srcRect b="0" l="0" r="73893" t="0"/>
          <a:stretch/>
        </p:blipFill>
        <p:spPr>
          <a:xfrm>
            <a:off x="5505397" y="2348549"/>
            <a:ext cx="456153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4"/>
          <p:cNvSpPr/>
          <p:nvPr/>
        </p:nvSpPr>
        <p:spPr>
          <a:xfrm>
            <a:off x="6485850" y="2869122"/>
            <a:ext cx="1146000" cy="446400"/>
          </a:xfrm>
          <a:prstGeom prst="rect">
            <a:avLst/>
          </a:prstGeom>
          <a:solidFill>
            <a:srgbClr val="003D6E"/>
          </a:solidFill>
          <a:ln cap="flat" cmpd="sng" w="9525">
            <a:solidFill>
              <a:srgbClr val="6464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Containers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0" name="Google Shape;550;p54"/>
          <p:cNvSpPr/>
          <p:nvPr/>
        </p:nvSpPr>
        <p:spPr>
          <a:xfrm>
            <a:off x="6485850" y="3909925"/>
            <a:ext cx="1146000" cy="4464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Kernel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51" name="Google Shape;551;p54"/>
          <p:cNvCxnSpPr>
            <a:stCxn id="541" idx="2"/>
            <a:endCxn id="549" idx="1"/>
          </p:cNvCxnSpPr>
          <p:nvPr/>
        </p:nvCxnSpPr>
        <p:spPr>
          <a:xfrm flipH="1" rot="-5400000">
            <a:off x="6183350" y="2789700"/>
            <a:ext cx="297300" cy="307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2" name="Google Shape;552;p54"/>
          <p:cNvCxnSpPr>
            <a:stCxn id="541" idx="2"/>
            <a:endCxn id="550" idx="1"/>
          </p:cNvCxnSpPr>
          <p:nvPr/>
        </p:nvCxnSpPr>
        <p:spPr>
          <a:xfrm flipH="1" rot="-5400000">
            <a:off x="5662850" y="3310200"/>
            <a:ext cx="1338300" cy="307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3" name="Google Shape;553;p54"/>
          <p:cNvSpPr/>
          <p:nvPr/>
        </p:nvSpPr>
        <p:spPr>
          <a:xfrm>
            <a:off x="1060000" y="3390975"/>
            <a:ext cx="2688900" cy="1342200"/>
          </a:xfrm>
          <a:prstGeom prst="rect">
            <a:avLst/>
          </a:prstGeom>
          <a:solidFill>
            <a:srgbClr val="3C8FF7">
              <a:alpha val="95750"/>
            </a:srgbClr>
          </a:solidFill>
          <a:ln>
            <a:noFill/>
          </a:ln>
        </p:spPr>
        <p:txBody>
          <a:bodyPr anchorCtr="0" anchor="ctr" bIns="91425" lIns="548625" spcFirstLastPara="1" rIns="18287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SECURITY FEATURES</a:t>
            </a:r>
            <a:endParaRPr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Run and develop securely</a:t>
            </a:r>
            <a:endParaRPr sz="7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No daemon</a:t>
            </a:r>
            <a:endParaRPr sz="7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Run without root</a:t>
            </a:r>
            <a:endParaRPr sz="7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Isolate with user namespaces</a:t>
            </a:r>
            <a:endParaRPr sz="7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Audit who runs what</a:t>
            </a:r>
            <a:endParaRPr sz="7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54" name="Google Shape;554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9470" y="3294496"/>
            <a:ext cx="833201" cy="83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PODMAN</a:t>
            </a:r>
            <a:endParaRPr/>
          </a:p>
        </p:txBody>
      </p:sp>
      <p:sp>
        <p:nvSpPr>
          <p:cNvPr id="561" name="Google Shape;561;p55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5"/>
          <p:cNvSpPr txBox="1"/>
          <p:nvPr/>
        </p:nvSpPr>
        <p:spPr>
          <a:xfrm>
            <a:off x="311700" y="991150"/>
            <a:ext cx="8520600" cy="3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Developer’s experience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Overpass"/>
              <a:buChar char="●"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Provides a familiar command line experience compatible with the Docker CLI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"/>
              <a:buChar char="●"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Great for running, building, and sharing containers outside of Kubernetes/OpenShift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</a:pPr>
            <a:r>
              <a:rPr b="1" lang="en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Build and run containers as non-root (enhanced user namespaces)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"/>
              <a:buChar char="●"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Can be wired into existing infrastructure where the docker daemon/cli are used today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"/>
              <a:buChar char="●"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Use existing Dockerfiles 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"/>
              <a:buChar char="●"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Simple command line interface, </a:t>
            </a:r>
            <a:r>
              <a:rPr b="1" lang="en" sz="1800">
                <a:latin typeface="Overpass"/>
                <a:ea typeface="Overpass"/>
                <a:cs typeface="Overpass"/>
                <a:sym typeface="Overpass"/>
              </a:rPr>
              <a:t>no client-server architecture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"/>
              <a:buChar char="●"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Docker compatible health checks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63" name="Google Shape;5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668" y="223843"/>
            <a:ext cx="3653901" cy="9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" name="Google Shape;569;p56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PODMAN </a:t>
            </a:r>
            <a:r>
              <a:rPr lang="en"/>
              <a:t> DEMO</a:t>
            </a:r>
            <a:endParaRPr/>
          </a:p>
        </p:txBody>
      </p:sp>
      <p:sp>
        <p:nvSpPr>
          <p:cNvPr id="570" name="Google Shape;570;p56"/>
          <p:cNvSpPr txBox="1"/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PODMAN</a:t>
            </a:r>
            <a:endParaRPr/>
          </a:p>
        </p:txBody>
      </p:sp>
      <p:sp>
        <p:nvSpPr>
          <p:cNvPr id="576" name="Google Shape;576;p57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7"/>
          <p:cNvSpPr txBox="1"/>
          <p:nvPr/>
        </p:nvSpPr>
        <p:spPr>
          <a:xfrm>
            <a:off x="311700" y="838750"/>
            <a:ext cx="8520600" cy="14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But there’s more :  podman pod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Pods are a group of one or more containers sharing the same network, pid and ipc namespaces.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78" name="Google Shape;5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668" y="223843"/>
            <a:ext cx="3653901" cy="9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7"/>
          <p:cNvSpPr txBox="1"/>
          <p:nvPr/>
        </p:nvSpPr>
        <p:spPr>
          <a:xfrm>
            <a:off x="412450" y="2181575"/>
            <a:ext cx="4156800" cy="22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create	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Create a new empty pod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exists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Check if a pod exists in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local storage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inspect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Displays a pod configuration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kill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Send the specified signal or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SIGKILL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to containers in pod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pause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Pause one or more pods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ps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List pods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restart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Restart one or more pods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rm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Remove one or more pods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80" name="Google Shape;580;p57"/>
          <p:cNvSpPr txBox="1"/>
          <p:nvPr/>
        </p:nvSpPr>
        <p:spPr>
          <a:xfrm>
            <a:off x="4600325" y="2181575"/>
            <a:ext cx="4156800" cy="21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Start one or more pods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stats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Display a live stream of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resource usage statistics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for the containers in one or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more pods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stop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Stop one or more pods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Display the running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processes of containers in 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pod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unpause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Unpause one or more pods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6" name="Google Shape;586;p58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BUILDAH</a:t>
            </a:r>
            <a:endParaRPr/>
          </a:p>
        </p:txBody>
      </p:sp>
      <p:sp>
        <p:nvSpPr>
          <p:cNvPr id="587" name="Google Shape;587;p58"/>
          <p:cNvSpPr txBox="1"/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Buildah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secure container builder.</a:t>
            </a:r>
            <a:endParaRPr/>
          </a:p>
        </p:txBody>
      </p:sp>
      <p:pic>
        <p:nvPicPr>
          <p:cNvPr id="588" name="Google Shape;5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925" y="83673"/>
            <a:ext cx="1461550" cy="14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BUILDAH</a:t>
            </a:r>
            <a:endParaRPr/>
          </a:p>
        </p:txBody>
      </p:sp>
      <p:sp>
        <p:nvSpPr>
          <p:cNvPr id="594" name="Google Shape;594;p5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Notebook, Laptop, Computer" id="595" name="Google Shape;59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00" y="2300813"/>
            <a:ext cx="880501" cy="676871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9"/>
          <p:cNvSpPr/>
          <p:nvPr/>
        </p:nvSpPr>
        <p:spPr>
          <a:xfrm>
            <a:off x="2083050" y="2300250"/>
            <a:ext cx="880500" cy="678000"/>
          </a:xfrm>
          <a:prstGeom prst="can">
            <a:avLst>
              <a:gd fmla="val 25000" name="adj"/>
            </a:avLst>
          </a:prstGeom>
          <a:solidFill>
            <a:srgbClr val="CC0000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Source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Repo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97" name="Google Shape;597;p59"/>
          <p:cNvCxnSpPr>
            <a:stCxn id="595" idx="3"/>
            <a:endCxn id="596" idx="2"/>
          </p:cNvCxnSpPr>
          <p:nvPr/>
        </p:nvCxnSpPr>
        <p:spPr>
          <a:xfrm>
            <a:off x="1594801" y="2639249"/>
            <a:ext cx="488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8" name="Google Shape;598;p59"/>
          <p:cNvCxnSpPr>
            <a:stCxn id="595" idx="2"/>
            <a:endCxn id="595" idx="1"/>
          </p:cNvCxnSpPr>
          <p:nvPr/>
        </p:nvCxnSpPr>
        <p:spPr>
          <a:xfrm flipH="1" rot="5400000">
            <a:off x="765150" y="2588285"/>
            <a:ext cx="338400" cy="440400"/>
          </a:xfrm>
          <a:prstGeom prst="curvedConnector4">
            <a:avLst>
              <a:gd fmla="val -70368" name="adj1"/>
              <a:gd fmla="val 154036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9" name="Google Shape;599;p59"/>
          <p:cNvSpPr/>
          <p:nvPr/>
        </p:nvSpPr>
        <p:spPr>
          <a:xfrm>
            <a:off x="5053125" y="3336175"/>
            <a:ext cx="1171500" cy="661200"/>
          </a:xfrm>
          <a:prstGeom prst="can">
            <a:avLst>
              <a:gd fmla="val 25000" name="adj"/>
            </a:avLst>
          </a:prstGeom>
          <a:solidFill>
            <a:srgbClr val="CC0000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Image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Repo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600" name="Google Shape;600;p59"/>
          <p:cNvCxnSpPr>
            <a:stCxn id="601" idx="2"/>
            <a:endCxn id="599" idx="1"/>
          </p:cNvCxnSpPr>
          <p:nvPr/>
        </p:nvCxnSpPr>
        <p:spPr>
          <a:xfrm>
            <a:off x="3725475" y="2783763"/>
            <a:ext cx="1913400" cy="552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2" name="Google Shape;602;p59"/>
          <p:cNvCxnSpPr>
            <a:stCxn id="603" idx="2"/>
            <a:endCxn id="599" idx="1"/>
          </p:cNvCxnSpPr>
          <p:nvPr/>
        </p:nvCxnSpPr>
        <p:spPr>
          <a:xfrm flipH="1">
            <a:off x="5638950" y="2771863"/>
            <a:ext cx="1027800" cy="564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4" name="Google Shape;604;p59"/>
          <p:cNvCxnSpPr>
            <a:stCxn id="599" idx="4"/>
            <a:endCxn id="605" idx="2"/>
          </p:cNvCxnSpPr>
          <p:nvPr/>
        </p:nvCxnSpPr>
        <p:spPr>
          <a:xfrm flipH="1" rot="10800000">
            <a:off x="6224625" y="2771875"/>
            <a:ext cx="1399800" cy="894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1" name="Google Shape;601;p59"/>
          <p:cNvSpPr/>
          <p:nvPr/>
        </p:nvSpPr>
        <p:spPr>
          <a:xfrm>
            <a:off x="3318750" y="2355663"/>
            <a:ext cx="1027500" cy="428100"/>
          </a:xfrm>
          <a:prstGeom prst="chevron">
            <a:avLst>
              <a:gd fmla="val 50000" name="adj"/>
            </a:avLst>
          </a:prstGeom>
          <a:solidFill>
            <a:srgbClr val="3C78D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Build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06" name="Google Shape;606;p59"/>
          <p:cNvSpPr/>
          <p:nvPr/>
        </p:nvSpPr>
        <p:spPr>
          <a:xfrm>
            <a:off x="4239363" y="2355675"/>
            <a:ext cx="1027500" cy="428100"/>
          </a:xfrm>
          <a:prstGeom prst="chevron">
            <a:avLst>
              <a:gd fmla="val 50000" name="adj"/>
            </a:avLst>
          </a:prstGeom>
          <a:solidFill>
            <a:srgbClr val="3C78D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Test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07" name="Google Shape;607;p59"/>
          <p:cNvSpPr/>
          <p:nvPr/>
        </p:nvSpPr>
        <p:spPr>
          <a:xfrm>
            <a:off x="5158400" y="2343763"/>
            <a:ext cx="1201500" cy="428100"/>
          </a:xfrm>
          <a:prstGeom prst="chevron">
            <a:avLst>
              <a:gd fmla="val 50000" name="adj"/>
            </a:avLst>
          </a:prstGeom>
          <a:solidFill>
            <a:srgbClr val="3C78D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Review/Appr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03" name="Google Shape;603;p59"/>
          <p:cNvSpPr/>
          <p:nvPr/>
        </p:nvSpPr>
        <p:spPr>
          <a:xfrm>
            <a:off x="6224625" y="2343763"/>
            <a:ext cx="1098300" cy="428100"/>
          </a:xfrm>
          <a:prstGeom prst="chevron">
            <a:avLst>
              <a:gd fmla="val 50000" name="adj"/>
            </a:avLst>
          </a:prstGeom>
          <a:solidFill>
            <a:srgbClr val="3C78D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Deliver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05" name="Google Shape;605;p59"/>
          <p:cNvSpPr/>
          <p:nvPr/>
        </p:nvSpPr>
        <p:spPr>
          <a:xfrm>
            <a:off x="7182400" y="2343775"/>
            <a:ext cx="1098300" cy="428100"/>
          </a:xfrm>
          <a:prstGeom prst="chevron">
            <a:avLst>
              <a:gd fmla="val 50000" name="adj"/>
            </a:avLst>
          </a:prstGeom>
          <a:solidFill>
            <a:srgbClr val="3C78D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Deploy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608" name="Google Shape;608;p59"/>
          <p:cNvCxnSpPr>
            <a:stCxn id="599" idx="1"/>
            <a:endCxn id="606" idx="2"/>
          </p:cNvCxnSpPr>
          <p:nvPr/>
        </p:nvCxnSpPr>
        <p:spPr>
          <a:xfrm rot="10800000">
            <a:off x="4646175" y="2783875"/>
            <a:ext cx="992700" cy="552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9" name="Google Shape;609;p59"/>
          <p:cNvCxnSpPr>
            <a:endCxn id="599" idx="2"/>
          </p:cNvCxnSpPr>
          <p:nvPr/>
        </p:nvCxnSpPr>
        <p:spPr>
          <a:xfrm>
            <a:off x="4172625" y="3666775"/>
            <a:ext cx="880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0" name="Google Shape;610;p59"/>
          <p:cNvSpPr/>
          <p:nvPr/>
        </p:nvSpPr>
        <p:spPr>
          <a:xfrm>
            <a:off x="3291975" y="3429175"/>
            <a:ext cx="880500" cy="475200"/>
          </a:xfrm>
          <a:prstGeom prst="homePlate">
            <a:avLst>
              <a:gd fmla="val 50000" name="adj"/>
            </a:avLst>
          </a:prstGeom>
          <a:solidFill>
            <a:srgbClr val="3C78D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3rd Party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611" name="Google Shape;611;p59"/>
          <p:cNvCxnSpPr/>
          <p:nvPr/>
        </p:nvCxnSpPr>
        <p:spPr>
          <a:xfrm>
            <a:off x="3090975" y="1169800"/>
            <a:ext cx="34200" cy="2906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2" name="Google Shape;612;p59"/>
          <p:cNvSpPr txBox="1"/>
          <p:nvPr/>
        </p:nvSpPr>
        <p:spPr>
          <a:xfrm>
            <a:off x="475225" y="1546000"/>
            <a:ext cx="21576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$ podman build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$ docker build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3" name="Google Shape;613;p59"/>
          <p:cNvSpPr txBox="1"/>
          <p:nvPr/>
        </p:nvSpPr>
        <p:spPr>
          <a:xfrm>
            <a:off x="1072575" y="1056400"/>
            <a:ext cx="20184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Developer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Workstation/Laptop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4" name="Google Shape;614;p59"/>
          <p:cNvSpPr txBox="1"/>
          <p:nvPr/>
        </p:nvSpPr>
        <p:spPr>
          <a:xfrm>
            <a:off x="3090975" y="1056400"/>
            <a:ext cx="21576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Container Platform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DataCenter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5" name="Google Shape;615;p59"/>
          <p:cNvSpPr txBox="1"/>
          <p:nvPr/>
        </p:nvSpPr>
        <p:spPr>
          <a:xfrm>
            <a:off x="4518100" y="1546000"/>
            <a:ext cx="3096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OCI Compliant  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6" name="Google Shape;616;p59"/>
          <p:cNvSpPr/>
          <p:nvPr/>
        </p:nvSpPr>
        <p:spPr>
          <a:xfrm>
            <a:off x="1831400" y="4075900"/>
            <a:ext cx="6585300" cy="495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CI/CD LIFECYCLE </a:t>
            </a:r>
            <a:endParaRPr/>
          </a:p>
        </p:txBody>
      </p:sp>
      <p:sp>
        <p:nvSpPr>
          <p:cNvPr id="617" name="Google Shape;617;p59"/>
          <p:cNvSpPr txBox="1"/>
          <p:nvPr/>
        </p:nvSpPr>
        <p:spPr>
          <a:xfrm>
            <a:off x="1535775" y="2300825"/>
            <a:ext cx="5547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8" name="Google Shape;618;p59"/>
          <p:cNvSpPr txBox="1"/>
          <p:nvPr/>
        </p:nvSpPr>
        <p:spPr>
          <a:xfrm>
            <a:off x="457175" y="451500"/>
            <a:ext cx="82293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The </a:t>
            </a:r>
            <a:r>
              <a:rPr lang="en" sz="2800"/>
              <a:t>separation</a:t>
            </a:r>
            <a:r>
              <a:rPr lang="en" sz="2800"/>
              <a:t> of concerns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619" name="Google Shape;61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6578" y="1831673"/>
            <a:ext cx="431297" cy="4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BUILDAH</a:t>
            </a:r>
            <a:endParaRPr/>
          </a:p>
        </p:txBody>
      </p:sp>
      <p:sp>
        <p:nvSpPr>
          <p:cNvPr id="625" name="Google Shape;625;p6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6" name="Google Shape;6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60"/>
          <p:cNvSpPr txBox="1"/>
          <p:nvPr/>
        </p:nvSpPr>
        <p:spPr>
          <a:xfrm>
            <a:off x="457175" y="451500"/>
            <a:ext cx="82293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Why use Buildah?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628" name="Google Shape;628;p60"/>
          <p:cNvSpPr txBox="1"/>
          <p:nvPr/>
        </p:nvSpPr>
        <p:spPr>
          <a:xfrm>
            <a:off x="457175" y="1355925"/>
            <a:ext cx="4157400" cy="26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Now </a:t>
            </a: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4"/>
              </a:rPr>
              <a:t>buildah.io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Builds OCI compliant images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No daemon - no “docker socket” 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Does not require a running container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Can use the host’s user’s secrets.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Single layer, from scratch images are made easy and it ensures limited manifest.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If needed you can still maintain Dockerfile based workflow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629" name="Google Shape;62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6744" y="14294"/>
            <a:ext cx="4094875" cy="13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60"/>
          <p:cNvSpPr/>
          <p:nvPr/>
        </p:nvSpPr>
        <p:spPr>
          <a:xfrm>
            <a:off x="4680725" y="1458682"/>
            <a:ext cx="1802100" cy="18054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31" name="Google Shape;631;p60"/>
          <p:cNvSpPr/>
          <p:nvPr/>
        </p:nvSpPr>
        <p:spPr>
          <a:xfrm>
            <a:off x="4746200" y="2794194"/>
            <a:ext cx="1673100" cy="396900"/>
          </a:xfrm>
          <a:prstGeom prst="rect">
            <a:avLst/>
          </a:prstGeom>
          <a:solidFill>
            <a:srgbClr val="E68711"/>
          </a:solidFill>
          <a:ln cap="flat" cmpd="sng" w="9525">
            <a:solidFill>
              <a:srgbClr val="E687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Base RHEL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32" name="Google Shape;632;p60"/>
          <p:cNvSpPr/>
          <p:nvPr/>
        </p:nvSpPr>
        <p:spPr>
          <a:xfrm>
            <a:off x="4746200" y="2372526"/>
            <a:ext cx="1673100" cy="396900"/>
          </a:xfrm>
          <a:prstGeom prst="rect">
            <a:avLst/>
          </a:prstGeom>
          <a:solidFill>
            <a:srgbClr val="E68711"/>
          </a:solidFill>
          <a:ln cap="flat" cmpd="sng" w="9525">
            <a:solidFill>
              <a:srgbClr val="E687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OS Update Layer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33" name="Google Shape;633;p60"/>
          <p:cNvSpPr/>
          <p:nvPr/>
        </p:nvSpPr>
        <p:spPr>
          <a:xfrm>
            <a:off x="4746200" y="1950857"/>
            <a:ext cx="1673100" cy="396900"/>
          </a:xfrm>
          <a:prstGeom prst="rect">
            <a:avLst/>
          </a:prstGeom>
          <a:solidFill>
            <a:srgbClr val="E68711"/>
          </a:solidFill>
          <a:ln cap="flat" cmpd="sng" w="9525">
            <a:solidFill>
              <a:srgbClr val="E687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Java Runtime Layer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34" name="Google Shape;634;p60"/>
          <p:cNvSpPr/>
          <p:nvPr/>
        </p:nvSpPr>
        <p:spPr>
          <a:xfrm>
            <a:off x="4746200" y="1529189"/>
            <a:ext cx="1673100" cy="396900"/>
          </a:xfrm>
          <a:prstGeom prst="rect">
            <a:avLst/>
          </a:prstGeom>
          <a:solidFill>
            <a:srgbClr val="E68711"/>
          </a:solidFill>
          <a:ln cap="flat" cmpd="sng" w="9525">
            <a:solidFill>
              <a:srgbClr val="E687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Application Layer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35" name="Google Shape;635;p60"/>
          <p:cNvSpPr/>
          <p:nvPr/>
        </p:nvSpPr>
        <p:spPr>
          <a:xfrm>
            <a:off x="7063175" y="2200878"/>
            <a:ext cx="1802100" cy="1063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36" name="Google Shape;636;p60"/>
          <p:cNvSpPr/>
          <p:nvPr/>
        </p:nvSpPr>
        <p:spPr>
          <a:xfrm>
            <a:off x="7127675" y="2275525"/>
            <a:ext cx="1673100" cy="915600"/>
          </a:xfrm>
          <a:prstGeom prst="rect">
            <a:avLst/>
          </a:prstGeom>
          <a:solidFill>
            <a:srgbClr val="E68711"/>
          </a:solidFill>
          <a:ln cap="flat" cmpd="sng" w="9525">
            <a:solidFill>
              <a:srgbClr val="E687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Java runtime and dependencies, and Application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637" name="Google Shape;637;p60"/>
          <p:cNvCxnSpPr>
            <a:stCxn id="630" idx="0"/>
            <a:endCxn id="635" idx="0"/>
          </p:cNvCxnSpPr>
          <p:nvPr/>
        </p:nvCxnSpPr>
        <p:spPr>
          <a:xfrm flipH="1" rot="-5400000">
            <a:off x="6401975" y="638482"/>
            <a:ext cx="742200" cy="2382600"/>
          </a:xfrm>
          <a:prstGeom prst="curvedConnector3">
            <a:avLst>
              <a:gd fmla="val -32084" name="adj1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38" name="Google Shape;638;p60"/>
          <p:cNvSpPr/>
          <p:nvPr/>
        </p:nvSpPr>
        <p:spPr>
          <a:xfrm flipH="1" rot="-5400000">
            <a:off x="7853524" y="2534950"/>
            <a:ext cx="221400" cy="1811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0"/>
          <p:cNvSpPr/>
          <p:nvPr/>
        </p:nvSpPr>
        <p:spPr>
          <a:xfrm flipH="1">
            <a:off x="6963569" y="3527144"/>
            <a:ext cx="20013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From scratch, </a:t>
            </a:r>
            <a:endParaRPr sz="12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single layer</a:t>
            </a:r>
            <a:endParaRPr sz="12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40" name="Google Shape;640;p60"/>
          <p:cNvSpPr/>
          <p:nvPr/>
        </p:nvSpPr>
        <p:spPr>
          <a:xfrm flipH="1" rot="-5400000">
            <a:off x="5492799" y="2534950"/>
            <a:ext cx="221400" cy="1811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60"/>
          <p:cNvSpPr/>
          <p:nvPr/>
        </p:nvSpPr>
        <p:spPr>
          <a:xfrm flipH="1">
            <a:off x="4582094" y="3527144"/>
            <a:ext cx="20013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From base, </a:t>
            </a:r>
            <a:endParaRPr sz="12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multi-layer</a:t>
            </a:r>
            <a:endParaRPr sz="12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42" name="Google Shape;642;p60"/>
          <p:cNvSpPr/>
          <p:nvPr/>
        </p:nvSpPr>
        <p:spPr>
          <a:xfrm>
            <a:off x="1669600" y="3543375"/>
            <a:ext cx="2688900" cy="1129200"/>
          </a:xfrm>
          <a:prstGeom prst="rect">
            <a:avLst/>
          </a:prstGeom>
          <a:solidFill>
            <a:srgbClr val="3C8FF7">
              <a:alpha val="95750"/>
            </a:srgbClr>
          </a:solidFill>
          <a:ln>
            <a:noFill/>
          </a:ln>
        </p:spPr>
        <p:txBody>
          <a:bodyPr anchorCtr="0" anchor="ctr" bIns="91425" lIns="548625" spcFirstLastPara="1" rIns="18287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SECURITY FEATURES</a:t>
            </a:r>
            <a:endParaRPr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Build securely</a:t>
            </a:r>
            <a:endParaRPr sz="7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No daemon</a:t>
            </a:r>
            <a:endParaRPr sz="7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Shrink the attack surface</a:t>
            </a:r>
            <a:endParaRPr sz="7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Fine-grained control of the layers</a:t>
            </a:r>
            <a:endParaRPr sz="7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Run builds isolated</a:t>
            </a:r>
            <a:endParaRPr sz="7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Better secret management</a:t>
            </a:r>
            <a:endParaRPr sz="7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643" name="Google Shape;64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9070" y="3446896"/>
            <a:ext cx="833201" cy="83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1"/>
          <p:cNvSpPr txBox="1"/>
          <p:nvPr>
            <p:ph type="title"/>
          </p:nvPr>
        </p:nvSpPr>
        <p:spPr>
          <a:xfrm>
            <a:off x="4762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What does Buildah do?</a:t>
            </a:r>
            <a:endParaRPr sz="2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49" name="Google Shape;649;p6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BUILDAH</a:t>
            </a:r>
            <a:endParaRPr/>
          </a:p>
        </p:txBody>
      </p:sp>
      <p:sp>
        <p:nvSpPr>
          <p:cNvPr id="650" name="Google Shape;650;p6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1" name="Google Shape;65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1"/>
          <p:cNvSpPr txBox="1"/>
          <p:nvPr/>
        </p:nvSpPr>
        <p:spPr>
          <a:xfrm>
            <a:off x="387900" y="1304875"/>
            <a:ext cx="616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95959"/>
                </a:solidFill>
                <a:latin typeface="Overpass"/>
                <a:ea typeface="Overpass"/>
                <a:cs typeface="Overpass"/>
                <a:sym typeface="Overpass"/>
              </a:rPr>
              <a:t>buildah from - </a:t>
            </a:r>
            <a:r>
              <a:rPr lang="en">
                <a:solidFill>
                  <a:srgbClr val="595959"/>
                </a:solidFill>
                <a:latin typeface="Overpass"/>
                <a:ea typeface="Overpass"/>
                <a:cs typeface="Overpass"/>
                <a:sym typeface="Overpass"/>
              </a:rPr>
              <a:t>Build up a container root filesystem from an image or </a:t>
            </a:r>
            <a:r>
              <a:rPr i="1" lang="en">
                <a:solidFill>
                  <a:srgbClr val="595959"/>
                </a:solidFill>
                <a:latin typeface="Overpass"/>
                <a:ea typeface="Overpass"/>
                <a:cs typeface="Overpass"/>
                <a:sym typeface="Overpass"/>
              </a:rPr>
              <a:t>scratch</a:t>
            </a:r>
            <a:r>
              <a:rPr lang="en">
                <a:solidFill>
                  <a:srgbClr val="595959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  <a:endParaRPr>
              <a:solidFill>
                <a:srgbClr val="59595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95959"/>
                </a:solidFill>
                <a:latin typeface="Overpass"/>
                <a:ea typeface="Overpass"/>
                <a:cs typeface="Overpass"/>
                <a:sym typeface="Overpass"/>
              </a:rPr>
              <a:t>buildah config - </a:t>
            </a:r>
            <a:r>
              <a:rPr lang="en">
                <a:solidFill>
                  <a:srgbClr val="595959"/>
                </a:solidFill>
                <a:latin typeface="Overpass"/>
                <a:ea typeface="Overpass"/>
                <a:cs typeface="Overpass"/>
                <a:sym typeface="Overpass"/>
              </a:rPr>
              <a:t>Adjust defaults in the image’s configuration blob.</a:t>
            </a:r>
            <a:endParaRPr i="1">
              <a:solidFill>
                <a:srgbClr val="59595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95959"/>
                </a:solidFill>
                <a:latin typeface="Overpass"/>
                <a:ea typeface="Overpass"/>
                <a:cs typeface="Overpass"/>
                <a:sym typeface="Overpass"/>
              </a:rPr>
              <a:t>buildah run - </a:t>
            </a:r>
            <a:r>
              <a:rPr lang="en">
                <a:solidFill>
                  <a:srgbClr val="595959"/>
                </a:solidFill>
                <a:latin typeface="Overpass"/>
                <a:ea typeface="Overpass"/>
                <a:cs typeface="Overpass"/>
                <a:sym typeface="Overpass"/>
              </a:rPr>
              <a:t>Run a command in the container’s filesystem using </a:t>
            </a:r>
            <a:r>
              <a:rPr i="1" lang="en">
                <a:solidFill>
                  <a:srgbClr val="595959"/>
                </a:solidFill>
                <a:latin typeface="Overpass"/>
                <a:ea typeface="Overpass"/>
                <a:cs typeface="Overpass"/>
                <a:sym typeface="Overpass"/>
              </a:rPr>
              <a:t>runc</a:t>
            </a:r>
            <a:r>
              <a:rPr lang="en">
                <a:solidFill>
                  <a:srgbClr val="595959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  <a:endParaRPr>
              <a:solidFill>
                <a:srgbClr val="59595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Overpass"/>
                <a:ea typeface="Overpass"/>
                <a:cs typeface="Overpass"/>
                <a:sym typeface="Overpass"/>
              </a:rPr>
              <a:t>NOT like docker run. Like Dockerfile RUN.</a:t>
            </a:r>
            <a:endParaRPr>
              <a:solidFill>
                <a:srgbClr val="59595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95959"/>
                </a:solidFill>
                <a:latin typeface="Overpass"/>
                <a:ea typeface="Overpass"/>
                <a:cs typeface="Overpass"/>
                <a:sym typeface="Overpass"/>
              </a:rPr>
              <a:t>buildah mount - </a:t>
            </a:r>
            <a:r>
              <a:rPr lang="en">
                <a:solidFill>
                  <a:srgbClr val="595959"/>
                </a:solidFill>
                <a:latin typeface="Overpass"/>
                <a:ea typeface="Overpass"/>
                <a:cs typeface="Overpass"/>
                <a:sym typeface="Overpass"/>
              </a:rPr>
              <a:t>Mount the container’s root filesystem on the host.</a:t>
            </a:r>
            <a:endParaRPr>
              <a:solidFill>
                <a:srgbClr val="59595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595959"/>
                </a:solidFill>
                <a:latin typeface="Overpass"/>
                <a:ea typeface="Overpass"/>
                <a:cs typeface="Overpass"/>
                <a:sym typeface="Overpass"/>
              </a:rPr>
              <a:t>buildah commit - </a:t>
            </a:r>
            <a:r>
              <a:rPr lang="en">
                <a:solidFill>
                  <a:srgbClr val="595959"/>
                </a:solidFill>
                <a:latin typeface="Overpass"/>
                <a:ea typeface="Overpass"/>
                <a:cs typeface="Overpass"/>
                <a:sym typeface="Overpass"/>
              </a:rPr>
              <a:t>Commit</a:t>
            </a:r>
            <a:r>
              <a:rPr lang="en">
                <a:solidFill>
                  <a:srgbClr val="595959"/>
                </a:solidFill>
                <a:latin typeface="Overpass"/>
                <a:ea typeface="Overpass"/>
                <a:cs typeface="Overpass"/>
                <a:sym typeface="Overpass"/>
              </a:rPr>
              <a:t> container’s changes to a new image.</a:t>
            </a:r>
            <a:endParaRPr>
              <a:solidFill>
                <a:srgbClr val="595959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653" name="Google Shape;65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9475" y="145700"/>
            <a:ext cx="1012825" cy="9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2"/>
          <p:cNvSpPr txBox="1"/>
          <p:nvPr>
            <p:ph type="title"/>
          </p:nvPr>
        </p:nvSpPr>
        <p:spPr>
          <a:xfrm>
            <a:off x="4762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What does Buildah do?</a:t>
            </a:r>
            <a:endParaRPr sz="2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59" name="Google Shape;659;p6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BUILDAH</a:t>
            </a:r>
            <a:endParaRPr/>
          </a:p>
        </p:txBody>
      </p:sp>
      <p:sp>
        <p:nvSpPr>
          <p:cNvPr id="660" name="Google Shape;660;p6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1" name="Google Shape;66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2"/>
          <p:cNvSpPr txBox="1"/>
          <p:nvPr/>
        </p:nvSpPr>
        <p:spPr>
          <a:xfrm>
            <a:off x="464100" y="1304875"/>
            <a:ext cx="7315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buildah push - </a:t>
            </a:r>
            <a:r>
              <a:rPr lang="en">
                <a:solidFill>
                  <a:schemeClr val="dk2"/>
                </a:solidFill>
              </a:rPr>
              <a:t>Push images to registries (Quay etc.) or a local </a:t>
            </a:r>
            <a:r>
              <a:rPr i="1" lang="en">
                <a:solidFill>
                  <a:schemeClr val="dk2"/>
                </a:solidFill>
              </a:rPr>
              <a:t>dockerd</a:t>
            </a:r>
            <a:r>
              <a:rPr lang="en">
                <a:solidFill>
                  <a:schemeClr val="dk2"/>
                </a:solidFill>
              </a:rPr>
              <a:t> instance </a:t>
            </a:r>
            <a:endParaRPr i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buildah build-using-dockerfile (a.k.a. buildah bud) - </a:t>
            </a:r>
            <a:r>
              <a:rPr lang="en">
                <a:solidFill>
                  <a:schemeClr val="dk2"/>
                </a:solidFill>
              </a:rPr>
              <a:t>Build images using a Dockerfile for instructions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buildah unmount - </a:t>
            </a:r>
            <a:r>
              <a:rPr lang="en">
                <a:solidFill>
                  <a:schemeClr val="dk2"/>
                </a:solidFill>
              </a:rPr>
              <a:t>Oh, it also unmounts container filesystems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Provide a library API that’s used by the CLI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Share libraries and on-disk storage with CRI-O</a:t>
            </a:r>
            <a:endParaRPr i="1">
              <a:solidFill>
                <a:srgbClr val="595959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663" name="Google Shape;66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9475" y="145700"/>
            <a:ext cx="1012825" cy="9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Container tools landscape is changing. </a:t>
            </a:r>
            <a:endParaRPr sz="2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Why?</a:t>
            </a:r>
            <a:endParaRPr sz="2400"/>
          </a:p>
        </p:txBody>
      </p:sp>
      <p:sp>
        <p:nvSpPr>
          <p:cNvPr id="365" name="Google Shape;365;p4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66" name="Google Shape;366;p4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Google Shape;367;p45"/>
          <p:cNvSpPr txBox="1"/>
          <p:nvPr/>
        </p:nvSpPr>
        <p:spPr>
          <a:xfrm>
            <a:off x="4246388" y="1904438"/>
            <a:ext cx="4114800" cy="23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Since Open Container Initiative (OCI) there are several new projects</a:t>
            </a:r>
            <a:endParaRPr sz="1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What needs do these projects address?</a:t>
            </a:r>
            <a:endParaRPr sz="1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What are these projects and when should I use them?</a:t>
            </a:r>
            <a:endParaRPr sz="1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What specific security concern does each address?</a:t>
            </a:r>
            <a:endParaRPr sz="1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368" name="Google Shape;3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363" y="1824113"/>
            <a:ext cx="2170175" cy="21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1525" y="4630514"/>
            <a:ext cx="388275" cy="337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9" name="Google Shape;669;p63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CRI-O</a:t>
            </a:r>
            <a:endParaRPr/>
          </a:p>
        </p:txBody>
      </p:sp>
      <p:sp>
        <p:nvSpPr>
          <p:cNvPr id="670" name="Google Shape;670;p63"/>
          <p:cNvSpPr txBox="1"/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CRI-O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OCI runtime abstraction for Kubernetes</a:t>
            </a:r>
            <a:endParaRPr/>
          </a:p>
        </p:txBody>
      </p:sp>
      <p:pic>
        <p:nvPicPr>
          <p:cNvPr id="671" name="Google Shape;671;p63"/>
          <p:cNvPicPr preferRelativeResize="0"/>
          <p:nvPr/>
        </p:nvPicPr>
        <p:blipFill rotWithShape="1">
          <a:blip r:embed="rId3">
            <a:alphaModFix/>
          </a:blip>
          <a:srcRect b="0" l="0" r="60260" t="0"/>
          <a:stretch/>
        </p:blipFill>
        <p:spPr>
          <a:xfrm>
            <a:off x="6514902" y="87363"/>
            <a:ext cx="1328500" cy="12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CRI-O</a:t>
            </a:r>
            <a:endParaRPr/>
          </a:p>
        </p:txBody>
      </p:sp>
      <p:sp>
        <p:nvSpPr>
          <p:cNvPr id="677" name="Google Shape;677;p64"/>
          <p:cNvSpPr txBox="1"/>
          <p:nvPr/>
        </p:nvSpPr>
        <p:spPr>
          <a:xfrm>
            <a:off x="457185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OCI </a:t>
            </a:r>
            <a:r>
              <a:rPr b="1" lang="en" sz="2800">
                <a:latin typeface="Overpass"/>
                <a:ea typeface="Overpass"/>
                <a:cs typeface="Overpass"/>
                <a:sym typeface="Overpass"/>
              </a:rPr>
              <a:t>AND </a:t>
            </a:r>
            <a:r>
              <a:rPr b="1" lang="en" sz="2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CRI-O</a:t>
            </a:r>
            <a:endParaRPr b="1" sz="2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78" name="Google Shape;678;p64"/>
          <p:cNvSpPr txBox="1"/>
          <p:nvPr/>
        </p:nvSpPr>
        <p:spPr>
          <a:xfrm>
            <a:off x="4266650" y="1442425"/>
            <a:ext cx="4272600" cy="3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A Kubernetes thing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Now part of CNCF! (April 8th) 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OCI 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d</a:t>
            </a:r>
            <a:r>
              <a:rPr lang="en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aemon</a:t>
            </a:r>
            <a:endParaRPr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Implements Kubelet Container Runtime Interface (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CRI)</a:t>
            </a:r>
            <a:endParaRPr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679" name="Google Shape;67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4206" y="174550"/>
            <a:ext cx="2257220" cy="8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7437" y="1209088"/>
            <a:ext cx="1439239" cy="547437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64"/>
          <p:cNvSpPr/>
          <p:nvPr/>
        </p:nvSpPr>
        <p:spPr>
          <a:xfrm rot="-5400000">
            <a:off x="279625" y="2692825"/>
            <a:ext cx="2001300" cy="396900"/>
          </a:xfrm>
          <a:prstGeom prst="rect">
            <a:avLst/>
          </a:prstGeom>
          <a:solidFill>
            <a:srgbClr val="165D80"/>
          </a:solidFill>
          <a:ln cap="flat" cmpd="sng" w="9525">
            <a:solidFill>
              <a:srgbClr val="165D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CRI-O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82" name="Google Shape;682;p64"/>
          <p:cNvSpPr/>
          <p:nvPr/>
        </p:nvSpPr>
        <p:spPr>
          <a:xfrm>
            <a:off x="1696213" y="2425151"/>
            <a:ext cx="1673100" cy="396900"/>
          </a:xfrm>
          <a:prstGeom prst="rect">
            <a:avLst/>
          </a:prstGeom>
          <a:solidFill>
            <a:srgbClr val="E68711"/>
          </a:solidFill>
          <a:ln cap="flat" cmpd="sng" w="9525">
            <a:solidFill>
              <a:srgbClr val="E687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Container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83" name="Google Shape;683;p64"/>
          <p:cNvSpPr/>
          <p:nvPr/>
        </p:nvSpPr>
        <p:spPr>
          <a:xfrm>
            <a:off x="484176" y="4028725"/>
            <a:ext cx="2885100" cy="396900"/>
          </a:xfrm>
          <a:prstGeom prst="rect">
            <a:avLst/>
          </a:prstGeom>
          <a:solidFill>
            <a:srgbClr val="81BC00"/>
          </a:solidFill>
          <a:ln cap="flat" cmpd="sng" w="9525">
            <a:solidFill>
              <a:srgbClr val="81B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Host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84" name="Google Shape;684;p64"/>
          <p:cNvSpPr/>
          <p:nvPr/>
        </p:nvSpPr>
        <p:spPr>
          <a:xfrm>
            <a:off x="1696213" y="2959676"/>
            <a:ext cx="1673100" cy="396900"/>
          </a:xfrm>
          <a:prstGeom prst="rect">
            <a:avLst/>
          </a:prstGeom>
          <a:solidFill>
            <a:srgbClr val="E68711"/>
          </a:solidFill>
          <a:ln cap="flat" cmpd="sng" w="9525">
            <a:solidFill>
              <a:srgbClr val="E687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Container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85" name="Google Shape;685;p64"/>
          <p:cNvSpPr/>
          <p:nvPr/>
        </p:nvSpPr>
        <p:spPr>
          <a:xfrm>
            <a:off x="1696213" y="1890626"/>
            <a:ext cx="1673100" cy="396900"/>
          </a:xfrm>
          <a:prstGeom prst="rect">
            <a:avLst/>
          </a:prstGeom>
          <a:solidFill>
            <a:srgbClr val="E68711"/>
          </a:solidFill>
          <a:ln cap="flat" cmpd="sng" w="9525">
            <a:solidFill>
              <a:srgbClr val="E687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Container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86" name="Google Shape;686;p64"/>
          <p:cNvSpPr/>
          <p:nvPr/>
        </p:nvSpPr>
        <p:spPr>
          <a:xfrm>
            <a:off x="1696213" y="3494201"/>
            <a:ext cx="1673100" cy="396900"/>
          </a:xfrm>
          <a:prstGeom prst="rect">
            <a:avLst/>
          </a:prstGeom>
          <a:solidFill>
            <a:srgbClr val="E68711"/>
          </a:solidFill>
          <a:ln cap="flat" cmpd="sng" w="9525">
            <a:solidFill>
              <a:srgbClr val="E687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Container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87" name="Google Shape;687;p64"/>
          <p:cNvSpPr/>
          <p:nvPr/>
        </p:nvSpPr>
        <p:spPr>
          <a:xfrm rot="-5400000">
            <a:off x="-318025" y="2692825"/>
            <a:ext cx="2001300" cy="396900"/>
          </a:xfrm>
          <a:prstGeom prst="rect">
            <a:avLst/>
          </a:prstGeom>
          <a:solidFill>
            <a:srgbClr val="2C81C6"/>
          </a:solidFill>
          <a:ln cap="flat" cmpd="sng" w="9525">
            <a:solidFill>
              <a:srgbClr val="0F8D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Kubernetes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688" name="Google Shape;688;p64"/>
          <p:cNvCxnSpPr>
            <a:stCxn id="685" idx="1"/>
          </p:cNvCxnSpPr>
          <p:nvPr/>
        </p:nvCxnSpPr>
        <p:spPr>
          <a:xfrm flipH="1">
            <a:off x="1474813" y="2089076"/>
            <a:ext cx="2214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89" name="Google Shape;689;p64"/>
          <p:cNvCxnSpPr/>
          <p:nvPr/>
        </p:nvCxnSpPr>
        <p:spPr>
          <a:xfrm flipH="1">
            <a:off x="1474813" y="2622701"/>
            <a:ext cx="2214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90" name="Google Shape;690;p64"/>
          <p:cNvCxnSpPr/>
          <p:nvPr/>
        </p:nvCxnSpPr>
        <p:spPr>
          <a:xfrm flipH="1">
            <a:off x="1474813" y="3157226"/>
            <a:ext cx="2214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91" name="Google Shape;691;p64"/>
          <p:cNvCxnSpPr/>
          <p:nvPr/>
        </p:nvCxnSpPr>
        <p:spPr>
          <a:xfrm flipH="1">
            <a:off x="1508763" y="3691751"/>
            <a:ext cx="2214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92" name="Google Shape;692;p64"/>
          <p:cNvCxnSpPr/>
          <p:nvPr/>
        </p:nvCxnSpPr>
        <p:spPr>
          <a:xfrm flipH="1">
            <a:off x="881063" y="2890376"/>
            <a:ext cx="2214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693" name="Google Shape;69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0739" y="1784186"/>
            <a:ext cx="631962" cy="631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8963" y="1890623"/>
            <a:ext cx="304434" cy="3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8963" y="2425148"/>
            <a:ext cx="304434" cy="3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8963" y="2959673"/>
            <a:ext cx="304434" cy="3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8963" y="3494198"/>
            <a:ext cx="304434" cy="3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0739" y="2307623"/>
            <a:ext cx="631962" cy="631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0739" y="2842148"/>
            <a:ext cx="631962" cy="631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0739" y="3376673"/>
            <a:ext cx="631962" cy="631962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64"/>
          <p:cNvSpPr/>
          <p:nvPr/>
        </p:nvSpPr>
        <p:spPr>
          <a:xfrm>
            <a:off x="3534475" y="1868425"/>
            <a:ext cx="221400" cy="2001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64"/>
          <p:cNvSpPr/>
          <p:nvPr/>
        </p:nvSpPr>
        <p:spPr>
          <a:xfrm rot="-5400000">
            <a:off x="2853413" y="2649775"/>
            <a:ext cx="20013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READONLY</a:t>
            </a:r>
            <a:endParaRPr sz="12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703" name="Google Shape;703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84275" y="1442425"/>
            <a:ext cx="702200" cy="6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64"/>
          <p:cNvSpPr/>
          <p:nvPr/>
        </p:nvSpPr>
        <p:spPr>
          <a:xfrm>
            <a:off x="4727325" y="3296425"/>
            <a:ext cx="2688900" cy="1129200"/>
          </a:xfrm>
          <a:prstGeom prst="rect">
            <a:avLst/>
          </a:prstGeom>
          <a:solidFill>
            <a:srgbClr val="3C8FF7">
              <a:alpha val="95750"/>
            </a:srgbClr>
          </a:solidFill>
          <a:ln>
            <a:noFill/>
          </a:ln>
        </p:spPr>
        <p:txBody>
          <a:bodyPr anchorCtr="0" anchor="ctr" bIns="91425" lIns="548625" spcFirstLastPara="1" rIns="18287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SECURITY FEATURES</a:t>
            </a:r>
            <a:endParaRPr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Run</a:t>
            </a:r>
            <a:r>
              <a:rPr lang="en"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 securely in a production cluster</a:t>
            </a:r>
            <a:endParaRPr sz="7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No daemon</a:t>
            </a:r>
            <a:endParaRPr sz="7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Read-only containers</a:t>
            </a:r>
            <a:endParaRPr sz="7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Enable fewer capabilities</a:t>
            </a:r>
            <a:endParaRPr sz="7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User namespaces</a:t>
            </a:r>
            <a:endParaRPr sz="7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FIPS mode support</a:t>
            </a:r>
            <a:endParaRPr sz="7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705" name="Google Shape;705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66795" y="3199946"/>
            <a:ext cx="833201" cy="83322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6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2" name="Google Shape;712;p65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I GO FROM HERE?</a:t>
            </a:r>
            <a:endParaRPr/>
          </a:p>
        </p:txBody>
      </p:sp>
      <p:sp>
        <p:nvSpPr>
          <p:cNvPr id="713" name="Google Shape;713;p65"/>
          <p:cNvSpPr txBox="1"/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I find these projects in Red Hat products?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6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CAN I FIND THESE AWESOME PROJECTS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RED HAT PRODUCTS?</a:t>
            </a:r>
            <a:endParaRPr/>
          </a:p>
        </p:txBody>
      </p:sp>
      <p:sp>
        <p:nvSpPr>
          <p:cNvPr id="719" name="Google Shape;719;p6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WHERE? RED HAT PRODUCTS</a:t>
            </a:r>
            <a:endParaRPr/>
          </a:p>
        </p:txBody>
      </p:sp>
      <p:sp>
        <p:nvSpPr>
          <p:cNvPr id="720" name="Google Shape;720;p6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1" name="Google Shape;721;p66"/>
          <p:cNvCxnSpPr/>
          <p:nvPr/>
        </p:nvCxnSpPr>
        <p:spPr>
          <a:xfrm>
            <a:off x="3229613" y="3134813"/>
            <a:ext cx="0" cy="11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66"/>
          <p:cNvCxnSpPr/>
          <p:nvPr/>
        </p:nvCxnSpPr>
        <p:spPr>
          <a:xfrm>
            <a:off x="5914388" y="3134813"/>
            <a:ext cx="0" cy="11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23" name="Google Shape;723;p66"/>
          <p:cNvSpPr txBox="1"/>
          <p:nvPr/>
        </p:nvSpPr>
        <p:spPr>
          <a:xfrm>
            <a:off x="666488" y="3097290"/>
            <a:ext cx="24414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SECURING THE PLATFORMS</a:t>
            </a:r>
            <a:endParaRPr sz="900">
              <a:solidFill>
                <a:srgbClr val="EE0000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724" name="Google Shape;724;p66"/>
          <p:cNvSpPr txBox="1"/>
          <p:nvPr/>
        </p:nvSpPr>
        <p:spPr>
          <a:xfrm>
            <a:off x="666488" y="3507307"/>
            <a:ext cx="244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Red Hat chose to move away from Docker to Podman and Buildah can CRI-O in order to provide a more secure environment for containers on both OpenShift Container Platform and RHEL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descr="Icon_RH_Objects_Shield_Rotating_RGB_Flat.png" id="725" name="Google Shape;72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738" y="1817187"/>
            <a:ext cx="1096915" cy="898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6"/>
          <p:cNvSpPr txBox="1"/>
          <p:nvPr/>
        </p:nvSpPr>
        <p:spPr>
          <a:xfrm>
            <a:off x="3363325" y="3131365"/>
            <a:ext cx="24414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SMART LIGHT CONTAINERS TOOL</a:t>
            </a:r>
            <a:endParaRPr sz="900">
              <a:solidFill>
                <a:srgbClr val="EE0000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727" name="Google Shape;727;p66"/>
          <p:cNvSpPr txBox="1"/>
          <p:nvPr/>
        </p:nvSpPr>
        <p:spPr>
          <a:xfrm>
            <a:off x="3363325" y="3541382"/>
            <a:ext cx="244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The container-tools package installs Podman, Buildah and Skopeo together.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Users can use these in root or user namespace.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28" name="Google Shape;728;p66"/>
          <p:cNvSpPr txBox="1"/>
          <p:nvPr/>
        </p:nvSpPr>
        <p:spPr>
          <a:xfrm>
            <a:off x="6094463" y="3097290"/>
            <a:ext cx="24414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CONTINUOUS BUILDING, SECURE RUNTIME</a:t>
            </a:r>
            <a:endParaRPr sz="900">
              <a:solidFill>
                <a:srgbClr val="EE0000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729" name="Google Shape;729;p66"/>
          <p:cNvSpPr txBox="1"/>
          <p:nvPr/>
        </p:nvSpPr>
        <p:spPr>
          <a:xfrm>
            <a:off x="6094463" y="3507307"/>
            <a:ext cx="244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Red Hat OCP has been using Skopeo for efficiency for a number of years. OCP 4 moves to using Buildah by default for building container images. CRI-O is the default container runtime. Use Podman for helping to debug pods and containers.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730" name="Google Shape;73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2825" y="1853438"/>
            <a:ext cx="2605869" cy="816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1" name="Google Shape;731;p66"/>
          <p:cNvGrpSpPr/>
          <p:nvPr/>
        </p:nvGrpSpPr>
        <p:grpSpPr>
          <a:xfrm>
            <a:off x="3388650" y="4455000"/>
            <a:ext cx="2366700" cy="688500"/>
            <a:chOff x="3594600" y="6169550"/>
            <a:chExt cx="2366700" cy="688500"/>
          </a:xfrm>
        </p:grpSpPr>
        <p:sp>
          <p:nvSpPr>
            <p:cNvPr id="732" name="Google Shape;732;p66"/>
            <p:cNvSpPr/>
            <p:nvPr/>
          </p:nvSpPr>
          <p:spPr>
            <a:xfrm>
              <a:off x="3594600" y="6169550"/>
              <a:ext cx="2366700" cy="688500"/>
            </a:xfrm>
            <a:prstGeom prst="rect">
              <a:avLst/>
            </a:prstGeom>
            <a:solidFill>
              <a:srgbClr val="3C8FF7">
                <a:alpha val="95750"/>
              </a:srgbClr>
            </a:solidFill>
            <a:ln>
              <a:noFill/>
            </a:ln>
          </p:spPr>
          <p:txBody>
            <a:bodyPr anchorCtr="0" anchor="ctr" bIns="91425" lIns="5486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Overpass Black"/>
                  <a:ea typeface="Overpass Black"/>
                  <a:cs typeface="Overpass Black"/>
                  <a:sym typeface="Overpass Black"/>
                </a:rPr>
                <a:t>QUICK TIP</a:t>
              </a:r>
              <a:endParaRPr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Learn more about RHEL 8 and OpenShift Container Platform 4 at Red Hat Summit</a:t>
              </a:r>
              <a:endParaRPr sz="7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733" name="Google Shape;733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60139" y="6331416"/>
              <a:ext cx="246220" cy="3647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4" name="Google Shape;73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898" y="1834200"/>
            <a:ext cx="1937355" cy="8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0" name="Google Shape;740;p67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WINS</a:t>
            </a:r>
            <a:endParaRPr/>
          </a:p>
        </p:txBody>
      </p:sp>
      <p:sp>
        <p:nvSpPr>
          <p:cNvPr id="741" name="Google Shape;741;p67"/>
          <p:cNvSpPr txBox="1"/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wins. Questions inspire community innovations.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WINS</a:t>
            </a:r>
            <a:endParaRPr/>
          </a:p>
        </p:txBody>
      </p:sp>
      <p:sp>
        <p:nvSpPr>
          <p:cNvPr id="747" name="Google Shape;747;p68"/>
          <p:cNvSpPr txBox="1"/>
          <p:nvPr/>
        </p:nvSpPr>
        <p:spPr>
          <a:xfrm>
            <a:off x="266425" y="771800"/>
            <a:ext cx="5716500" cy="3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b="1" i="1" lang="en" sz="2000"/>
              <a:t>Why</a:t>
            </a:r>
            <a:r>
              <a:rPr lang="en" sz="2000"/>
              <a:t> do we have to pull down a container just to inspect it?  </a:t>
            </a:r>
            <a:endParaRPr sz="2000">
              <a:solidFill>
                <a:srgbClr val="0000FF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i="1" lang="en" sz="2000"/>
              <a:t>Could we</a:t>
            </a:r>
            <a:r>
              <a:rPr lang="en" sz="2000"/>
              <a:t> decouple kubernetes from the container runtime? </a:t>
            </a:r>
            <a:endParaRPr sz="2000">
              <a:solidFill>
                <a:srgbClr val="0B5394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i="1" lang="en" sz="2000"/>
              <a:t>Is it possible </a:t>
            </a:r>
            <a:r>
              <a:rPr lang="en" sz="2000"/>
              <a:t>to build containers on a cluster without having to install and run a daemon</a:t>
            </a:r>
            <a:r>
              <a:rPr lang="en" sz="2000"/>
              <a:t>?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b="1" i="1" lang="en" sz="2000"/>
              <a:t>How</a:t>
            </a:r>
            <a:r>
              <a:rPr lang="en" sz="2000"/>
              <a:t> will we design, use, debug containers on the cluster if we don’t have client tools because we don’t have Docker?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748" name="Google Shape;748;p68"/>
          <p:cNvPicPr preferRelativeResize="0"/>
          <p:nvPr/>
        </p:nvPicPr>
        <p:blipFill rotWithShape="1">
          <a:blip r:embed="rId3">
            <a:alphaModFix/>
          </a:blip>
          <a:srcRect b="0" l="23361" r="25474" t="0"/>
          <a:stretch/>
        </p:blipFill>
        <p:spPr>
          <a:xfrm>
            <a:off x="6096225" y="928488"/>
            <a:ext cx="2488726" cy="32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8"/>
          <p:cNvPicPr preferRelativeResize="0"/>
          <p:nvPr/>
        </p:nvPicPr>
        <p:blipFill rotWithShape="1">
          <a:blip r:embed="rId4">
            <a:alphaModFix/>
          </a:blip>
          <a:srcRect b="0" l="0" r="58796" t="0"/>
          <a:stretch/>
        </p:blipFill>
        <p:spPr>
          <a:xfrm>
            <a:off x="304275" y="1693725"/>
            <a:ext cx="381525" cy="3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425" y="928500"/>
            <a:ext cx="457225" cy="44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000" y="2419225"/>
            <a:ext cx="320075" cy="3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275" y="3146650"/>
            <a:ext cx="381525" cy="379826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6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WINS</a:t>
            </a:r>
            <a:endParaRPr/>
          </a:p>
        </p:txBody>
      </p:sp>
      <p:pic>
        <p:nvPicPr>
          <p:cNvPr id="759" name="Google Shape;75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568" y="1472287"/>
            <a:ext cx="3459601" cy="8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4938" y="2607124"/>
            <a:ext cx="3644875" cy="11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69"/>
          <p:cNvSpPr txBox="1"/>
          <p:nvPr/>
        </p:nvSpPr>
        <p:spPr>
          <a:xfrm>
            <a:off x="457185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Overpass"/>
                <a:ea typeface="Overpass"/>
                <a:cs typeface="Overpass"/>
                <a:sym typeface="Overpass"/>
              </a:rPr>
              <a:t>Getting Started</a:t>
            </a:r>
            <a:endParaRPr b="1" sz="2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62" name="Google Shape;762;p69"/>
          <p:cNvSpPr txBox="1"/>
          <p:nvPr/>
        </p:nvSpPr>
        <p:spPr>
          <a:xfrm>
            <a:off x="457175" y="1051125"/>
            <a:ext cx="4817700" cy="26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Overpass"/>
              <a:buChar char="●"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Download Podman today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Font typeface="Overpass"/>
              <a:buChar char="○"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Package name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podman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Overpass"/>
              <a:buChar char="●"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It won’t clash with your existing Docker</a:t>
            </a:r>
            <a:endParaRPr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Overpass"/>
              <a:buChar char="●"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If you feel more adventurous download Buildah too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Font typeface="Overpass"/>
              <a:buChar char="○"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Package name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buildah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Overpass"/>
              <a:buChar char="●"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Or all with :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container-tools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Overpass"/>
              <a:buChar char="●"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Lots of demos and tutorials are available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Contribute to the projects! (Next page)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63" name="Google Shape;763;p6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0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can I learn more?</a:t>
            </a:r>
            <a:endParaRPr/>
          </a:p>
        </p:txBody>
      </p:sp>
      <p:sp>
        <p:nvSpPr>
          <p:cNvPr id="769" name="Google Shape;769;p7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find more information</a:t>
            </a:r>
            <a:endParaRPr/>
          </a:p>
        </p:txBody>
      </p:sp>
      <p:sp>
        <p:nvSpPr>
          <p:cNvPr id="770" name="Google Shape;770;p7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1" name="Google Shape;771;p70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70"/>
          <p:cNvSpPr txBox="1"/>
          <p:nvPr/>
        </p:nvSpPr>
        <p:spPr>
          <a:xfrm>
            <a:off x="2452900" y="1842900"/>
            <a:ext cx="6354000" cy="23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Buildah</a:t>
            </a:r>
            <a:endParaRPr sz="1200">
              <a:solidFill>
                <a:srgbClr val="EE0000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3"/>
              </a:rPr>
              <a:t>https://github.com/containers/buildah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4"/>
              </a:rPr>
              <a:t>https://buildah.io/</a:t>
            </a:r>
            <a:endParaRPr sz="12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Podman</a:t>
            </a:r>
            <a:endParaRPr sz="1200">
              <a:solidFill>
                <a:srgbClr val="EE0000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5"/>
              </a:rPr>
              <a:t>https://github.com/containers/libpod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6"/>
              </a:rPr>
              <a:t>https://podman.io/</a:t>
            </a:r>
            <a:endParaRPr sz="12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Skopeo</a:t>
            </a:r>
            <a:endParaRPr sz="1200">
              <a:solidFill>
                <a:srgbClr val="EE0000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7"/>
              </a:rPr>
              <a:t>https://github.com/containers/skopeo</a:t>
            </a:r>
            <a:endParaRPr sz="12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Other useful links</a:t>
            </a:r>
            <a:endParaRPr sz="1200">
              <a:solidFill>
                <a:srgbClr val="EE0000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8"/>
              </a:rPr>
              <a:t>https://github.com/opencontainers/runc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9"/>
              </a:rPr>
              <a:t>https://developers.redhat.com/blog/2019/02/21/podman-and-buildah-for-docker-users 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10"/>
              </a:rPr>
              <a:t>https://www.katacoda.com/courses/containers-without-docker</a:t>
            </a:r>
            <a:endParaRPr sz="12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773" name="Google Shape;773;p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7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1661" y="1855300"/>
            <a:ext cx="1764100" cy="20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0" name="Google Shape;780;p71"/>
          <p:cNvSpPr txBox="1"/>
          <p:nvPr>
            <p:ph idx="2" type="subTitle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 is the world’s leading provider of enterprise open source software solutions. Award-winning support, training, and consulting services make Red Hat a trusted adviser to the Fortune 500. </a:t>
            </a:r>
            <a:endParaRPr/>
          </a:p>
        </p:txBody>
      </p:sp>
      <p:sp>
        <p:nvSpPr>
          <p:cNvPr id="781" name="Google Shape;781;p71"/>
          <p:cNvSpPr txBox="1"/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782" name="Google Shape;782;p71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72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Who is this guy? Why listen to him?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7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89" name="Google Shape;789;p7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0" name="Google Shape;790;p72"/>
          <p:cNvSpPr txBox="1"/>
          <p:nvPr/>
        </p:nvSpPr>
        <p:spPr>
          <a:xfrm>
            <a:off x="533525" y="1640378"/>
            <a:ext cx="4114800" cy="29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Started with Docker project when it became open source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March, April of 2014 - contributed all the manual pages for Docker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Contributing author to a couple of books on container technology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Saw the many issues/questions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Daemon, Security</a:t>
            </a:r>
            <a:r>
              <a:rPr i="1"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</a:t>
            </a: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Storage, Namespaces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Contribute to Buildah &amp; Podman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>
              <a:solidFill>
                <a:srgbClr val="EE0000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791" name="Google Shape;79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096" y="550321"/>
            <a:ext cx="2357600" cy="30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7725" y="1487975"/>
            <a:ext cx="2170323" cy="32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6"/>
          <p:cNvSpPr txBox="1"/>
          <p:nvPr>
            <p:ph type="title"/>
          </p:nvPr>
        </p:nvSpPr>
        <p:spPr>
          <a:xfrm>
            <a:off x="4762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Early concerns with Docker</a:t>
            </a:r>
            <a:endParaRPr sz="2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76" name="Google Shape;376;p4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77" name="Google Shape;377;p4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8" name="Google Shape;3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6"/>
          <p:cNvSpPr txBox="1"/>
          <p:nvPr/>
        </p:nvSpPr>
        <p:spPr>
          <a:xfrm>
            <a:off x="369450" y="1168725"/>
            <a:ext cx="4735500" cy="3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Since the early days enterprise users of Docker had concerns</a:t>
            </a:r>
            <a:endParaRPr sz="1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Build requires a </a:t>
            </a: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“</a:t>
            </a:r>
            <a:r>
              <a:rPr lang="en" sz="1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big fat</a:t>
            </a: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”</a:t>
            </a:r>
            <a:r>
              <a:rPr lang="en" sz="1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 daemon on every host</a:t>
            </a:r>
            <a:endParaRPr sz="1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Regression for integration with container platforms Kubernetes/OpenShift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Build has secret handling issues</a:t>
            </a:r>
            <a:endParaRPr sz="1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Root</a:t>
            </a: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/privileged </a:t>
            </a:r>
            <a:r>
              <a:rPr lang="en" sz="1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concerns at runtime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Char char="●"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Root/privileged concerns with daemon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Build requires a running container 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80" name="Google Shape;3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150" y="611250"/>
            <a:ext cx="2961400" cy="394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86" name="Google Shape;386;p4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7" name="Google Shape;3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7"/>
          <p:cNvSpPr txBox="1"/>
          <p:nvPr/>
        </p:nvSpPr>
        <p:spPr>
          <a:xfrm>
            <a:off x="457185" y="1432125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Overpass"/>
              <a:buChar char="●"/>
            </a:pPr>
            <a:r>
              <a:rPr lang="en" sz="2300">
                <a:latin typeface="Overpass"/>
                <a:ea typeface="Overpass"/>
                <a:cs typeface="Overpass"/>
                <a:sym typeface="Overpass"/>
              </a:rPr>
              <a:t>Docker, Red Hat et al.  June 2015</a:t>
            </a:r>
            <a:endParaRPr sz="23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Overpass"/>
              <a:buChar char="●"/>
            </a:pPr>
            <a:r>
              <a:rPr lang="en" sz="2300">
                <a:latin typeface="Overpass"/>
                <a:ea typeface="Overpass"/>
                <a:cs typeface="Overpass"/>
                <a:sym typeface="Overpass"/>
              </a:rPr>
              <a:t>Two specifications</a:t>
            </a:r>
            <a:endParaRPr sz="23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Overpass"/>
              <a:buChar char="○"/>
            </a:pPr>
            <a:r>
              <a:rPr lang="en" sz="2300">
                <a:latin typeface="Overpass"/>
                <a:ea typeface="Overpass"/>
                <a:cs typeface="Overpass"/>
                <a:sym typeface="Overpass"/>
              </a:rPr>
              <a:t>Image format</a:t>
            </a:r>
            <a:endParaRPr sz="23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verpass"/>
              <a:buChar char="■"/>
            </a:pPr>
            <a:r>
              <a:rPr lang="en" sz="1700">
                <a:latin typeface="Overpass"/>
                <a:ea typeface="Overpass"/>
                <a:cs typeface="Overpass"/>
                <a:sym typeface="Overpass"/>
              </a:rPr>
              <a:t>How to package an OCI Image with sufficient information to launch the application on the target platform</a:t>
            </a:r>
            <a:endParaRPr sz="1700">
              <a:latin typeface="Overpass"/>
              <a:ea typeface="Overpass"/>
              <a:cs typeface="Overpass"/>
              <a:sym typeface="Overpass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verpass"/>
              <a:buChar char="○"/>
            </a:pPr>
            <a:r>
              <a:rPr lang="en" sz="2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Runtime</a:t>
            </a:r>
            <a:endParaRPr sz="23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verpass"/>
              <a:buChar char="■"/>
            </a:pPr>
            <a:r>
              <a:rPr lang="en" sz="17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How to launch a </a:t>
            </a:r>
            <a:r>
              <a:rPr lang="en" sz="17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“filesystem bundle”</a:t>
            </a:r>
            <a:r>
              <a:rPr lang="en" sz="17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that is unpacked on disk</a:t>
            </a:r>
            <a:endParaRPr sz="1700">
              <a:latin typeface="Overpass"/>
              <a:ea typeface="Overpass"/>
              <a:cs typeface="Overpass"/>
              <a:sym typeface="Overpas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verpass"/>
              <a:buChar char="●"/>
            </a:pPr>
            <a:r>
              <a:rPr lang="en" sz="2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Version 1.0 of each released July 19th 2017</a:t>
            </a:r>
            <a:endParaRPr sz="23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verpass"/>
              <a:buChar char="●"/>
            </a:pPr>
            <a:r>
              <a:rPr lang="en" sz="23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Distribution spec started in April, 2018.</a:t>
            </a:r>
            <a:endParaRPr sz="23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89" name="Google Shape;38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425" y="294925"/>
            <a:ext cx="4390500" cy="9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5" name="Google Shape;395;p48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CONTAINERS ARE LINUX</a:t>
            </a:r>
            <a:endParaRPr/>
          </a:p>
        </p:txBody>
      </p:sp>
      <p:sp>
        <p:nvSpPr>
          <p:cNvPr id="396" name="Google Shape;396;p48"/>
          <p:cNvSpPr txBox="1"/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Containers are Linux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CONTAINERS ARE LINUX</a:t>
            </a:r>
            <a:endParaRPr/>
          </a:p>
        </p:txBody>
      </p:sp>
      <p:sp>
        <p:nvSpPr>
          <p:cNvPr id="402" name="Google Shape;402;p4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3" name="Google Shape;40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49"/>
          <p:cNvCxnSpPr/>
          <p:nvPr/>
        </p:nvCxnSpPr>
        <p:spPr>
          <a:xfrm flipH="1" rot="10800000">
            <a:off x="5544150" y="2806700"/>
            <a:ext cx="8400" cy="1217400"/>
          </a:xfrm>
          <a:prstGeom prst="straightConnector1">
            <a:avLst/>
          </a:prstGeom>
          <a:noFill/>
          <a:ln cap="flat" cmpd="sng" w="19050">
            <a:solidFill>
              <a:srgbClr val="00415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05" name="Google Shape;405;p49"/>
          <p:cNvCxnSpPr/>
          <p:nvPr/>
        </p:nvCxnSpPr>
        <p:spPr>
          <a:xfrm>
            <a:off x="264575" y="2806150"/>
            <a:ext cx="8738400" cy="7800"/>
          </a:xfrm>
          <a:prstGeom prst="straightConnector1">
            <a:avLst/>
          </a:prstGeom>
          <a:noFill/>
          <a:ln cap="flat" cmpd="sng" w="19050">
            <a:solidFill>
              <a:srgbClr val="00415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49"/>
          <p:cNvCxnSpPr/>
          <p:nvPr/>
        </p:nvCxnSpPr>
        <p:spPr>
          <a:xfrm rot="10800000">
            <a:off x="796750" y="1847869"/>
            <a:ext cx="0" cy="952200"/>
          </a:xfrm>
          <a:prstGeom prst="straightConnector1">
            <a:avLst/>
          </a:prstGeom>
          <a:noFill/>
          <a:ln cap="flat" cmpd="sng" w="19050">
            <a:solidFill>
              <a:srgbClr val="00415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07" name="Google Shape;407;p49"/>
          <p:cNvSpPr txBox="1"/>
          <p:nvPr/>
        </p:nvSpPr>
        <p:spPr>
          <a:xfrm>
            <a:off x="796750" y="1916813"/>
            <a:ext cx="9675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LXC Initial release</a:t>
            </a:r>
            <a:endParaRPr sz="1100"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08" name="Google Shape;408;p49"/>
          <p:cNvSpPr txBox="1"/>
          <p:nvPr/>
        </p:nvSpPr>
        <p:spPr>
          <a:xfrm>
            <a:off x="-170750" y="2278250"/>
            <a:ext cx="967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Aug</a:t>
            </a:r>
            <a:endParaRPr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 ‘08</a:t>
            </a:r>
            <a:endParaRPr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409" name="Google Shape;409;p49"/>
          <p:cNvCxnSpPr/>
          <p:nvPr/>
        </p:nvCxnSpPr>
        <p:spPr>
          <a:xfrm rot="10800000">
            <a:off x="1935537" y="2813944"/>
            <a:ext cx="0" cy="952200"/>
          </a:xfrm>
          <a:prstGeom prst="straightConnector1">
            <a:avLst/>
          </a:prstGeom>
          <a:noFill/>
          <a:ln cap="flat" cmpd="sng" w="19050">
            <a:solidFill>
              <a:srgbClr val="00415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10" name="Google Shape;410;p49"/>
          <p:cNvSpPr txBox="1"/>
          <p:nvPr/>
        </p:nvSpPr>
        <p:spPr>
          <a:xfrm>
            <a:off x="1932262" y="2938688"/>
            <a:ext cx="9675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OpenShift online</a:t>
            </a:r>
            <a:endParaRPr sz="1100"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11" name="Google Shape;411;p49"/>
          <p:cNvSpPr txBox="1"/>
          <p:nvPr/>
        </p:nvSpPr>
        <p:spPr>
          <a:xfrm>
            <a:off x="1695200" y="2348175"/>
            <a:ext cx="5331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May</a:t>
            </a:r>
            <a:endParaRPr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 ‘11</a:t>
            </a:r>
            <a:endParaRPr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12" name="Google Shape;412;p49"/>
          <p:cNvSpPr txBox="1"/>
          <p:nvPr/>
        </p:nvSpPr>
        <p:spPr>
          <a:xfrm>
            <a:off x="521850" y="-7620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Overpass"/>
                <a:ea typeface="Overpass"/>
                <a:cs typeface="Overpass"/>
                <a:sym typeface="Overpass"/>
              </a:rPr>
              <a:t>Container innovation continues ….</a:t>
            </a:r>
            <a:endParaRPr b="1" sz="2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413" name="Google Shape;413;p49"/>
          <p:cNvCxnSpPr/>
          <p:nvPr/>
        </p:nvCxnSpPr>
        <p:spPr>
          <a:xfrm rot="10800000">
            <a:off x="2956200" y="1847881"/>
            <a:ext cx="0" cy="952200"/>
          </a:xfrm>
          <a:prstGeom prst="straightConnector1">
            <a:avLst/>
          </a:prstGeom>
          <a:noFill/>
          <a:ln cap="flat" cmpd="sng" w="19050">
            <a:solidFill>
              <a:srgbClr val="00415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14" name="Google Shape;414;p49"/>
          <p:cNvSpPr txBox="1"/>
          <p:nvPr/>
        </p:nvSpPr>
        <p:spPr>
          <a:xfrm>
            <a:off x="2959475" y="1898000"/>
            <a:ext cx="9675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Docker initial</a:t>
            </a:r>
            <a:endParaRPr sz="1100"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15" name="Google Shape;415;p49"/>
          <p:cNvSpPr txBox="1"/>
          <p:nvPr/>
        </p:nvSpPr>
        <p:spPr>
          <a:xfrm>
            <a:off x="2351688" y="2348175"/>
            <a:ext cx="6045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Mar</a:t>
            </a:r>
            <a:endParaRPr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 ‘13</a:t>
            </a:r>
            <a:endParaRPr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416" name="Google Shape;416;p49"/>
          <p:cNvCxnSpPr/>
          <p:nvPr/>
        </p:nvCxnSpPr>
        <p:spPr>
          <a:xfrm rot="10800000">
            <a:off x="4564587" y="2793544"/>
            <a:ext cx="0" cy="952200"/>
          </a:xfrm>
          <a:prstGeom prst="straightConnector1">
            <a:avLst/>
          </a:prstGeom>
          <a:noFill/>
          <a:ln cap="flat" cmpd="sng" w="19050">
            <a:solidFill>
              <a:srgbClr val="00415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17" name="Google Shape;417;p49"/>
          <p:cNvSpPr txBox="1"/>
          <p:nvPr/>
        </p:nvSpPr>
        <p:spPr>
          <a:xfrm>
            <a:off x="4538150" y="3099649"/>
            <a:ext cx="967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OpenShift Enterprise 3.0</a:t>
            </a:r>
            <a:endParaRPr sz="1100"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18" name="Google Shape;418;p49"/>
          <p:cNvSpPr txBox="1"/>
          <p:nvPr/>
        </p:nvSpPr>
        <p:spPr>
          <a:xfrm>
            <a:off x="3942675" y="2236400"/>
            <a:ext cx="6045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Jun</a:t>
            </a:r>
            <a:endParaRPr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‘15</a:t>
            </a:r>
            <a:endParaRPr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419" name="Google Shape;419;p49"/>
          <p:cNvCxnSpPr/>
          <p:nvPr/>
        </p:nvCxnSpPr>
        <p:spPr>
          <a:xfrm rot="10800000">
            <a:off x="4564575" y="1861756"/>
            <a:ext cx="0" cy="952200"/>
          </a:xfrm>
          <a:prstGeom prst="straightConnector1">
            <a:avLst/>
          </a:prstGeom>
          <a:noFill/>
          <a:ln cap="flat" cmpd="sng" w="19050">
            <a:solidFill>
              <a:srgbClr val="00415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20" name="Google Shape;420;p49"/>
          <p:cNvSpPr txBox="1"/>
          <p:nvPr/>
        </p:nvSpPr>
        <p:spPr>
          <a:xfrm>
            <a:off x="4526725" y="1898000"/>
            <a:ext cx="9675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OCI</a:t>
            </a:r>
            <a:endParaRPr sz="1100"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  CNCF</a:t>
            </a:r>
            <a:endParaRPr sz="1100"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421" name="Google Shape;421;p49"/>
          <p:cNvCxnSpPr/>
          <p:nvPr/>
        </p:nvCxnSpPr>
        <p:spPr>
          <a:xfrm rot="10800000">
            <a:off x="6587862" y="2813944"/>
            <a:ext cx="0" cy="952200"/>
          </a:xfrm>
          <a:prstGeom prst="straightConnector1">
            <a:avLst/>
          </a:prstGeom>
          <a:noFill/>
          <a:ln cap="flat" cmpd="sng" w="19050">
            <a:solidFill>
              <a:srgbClr val="00415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22" name="Google Shape;422;p49"/>
          <p:cNvSpPr txBox="1"/>
          <p:nvPr/>
        </p:nvSpPr>
        <p:spPr>
          <a:xfrm>
            <a:off x="6587862" y="3091088"/>
            <a:ext cx="9675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Initial release, Buildah </a:t>
            </a:r>
            <a:endParaRPr sz="1100"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23" name="Google Shape;423;p49"/>
          <p:cNvSpPr txBox="1"/>
          <p:nvPr/>
        </p:nvSpPr>
        <p:spPr>
          <a:xfrm>
            <a:off x="6392613" y="2248775"/>
            <a:ext cx="483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Jun ‘17</a:t>
            </a:r>
            <a:endParaRPr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424" name="Google Shape;424;p49"/>
          <p:cNvCxnSpPr/>
          <p:nvPr/>
        </p:nvCxnSpPr>
        <p:spPr>
          <a:xfrm rot="10800000">
            <a:off x="5911637" y="2813944"/>
            <a:ext cx="0" cy="952200"/>
          </a:xfrm>
          <a:prstGeom prst="straightConnector1">
            <a:avLst/>
          </a:prstGeom>
          <a:noFill/>
          <a:ln cap="flat" cmpd="sng" w="19050">
            <a:solidFill>
              <a:srgbClr val="00415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25" name="Google Shape;425;p49"/>
          <p:cNvSpPr txBox="1"/>
          <p:nvPr/>
        </p:nvSpPr>
        <p:spPr>
          <a:xfrm>
            <a:off x="5911637" y="3014888"/>
            <a:ext cx="9675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Moby</a:t>
            </a:r>
            <a:endParaRPr sz="1100"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26" name="Google Shape;426;p49"/>
          <p:cNvSpPr txBox="1"/>
          <p:nvPr/>
        </p:nvSpPr>
        <p:spPr>
          <a:xfrm>
            <a:off x="5673425" y="2348175"/>
            <a:ext cx="4836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Apr ‘17</a:t>
            </a:r>
            <a:endParaRPr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427" name="Google Shape;42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649" y="3865575"/>
            <a:ext cx="1486401" cy="3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9700" y="1182027"/>
            <a:ext cx="656700" cy="527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3613" y="1182538"/>
            <a:ext cx="483675" cy="4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2351" y="1907921"/>
            <a:ext cx="967499" cy="348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22840" y="1386451"/>
            <a:ext cx="1115585" cy="4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9"/>
          <p:cNvSpPr txBox="1"/>
          <p:nvPr/>
        </p:nvSpPr>
        <p:spPr>
          <a:xfrm>
            <a:off x="6978387" y="2519238"/>
            <a:ext cx="6045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Sep</a:t>
            </a:r>
            <a:endParaRPr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‘17</a:t>
            </a:r>
            <a:endParaRPr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433" name="Google Shape;433;p49"/>
          <p:cNvCxnSpPr/>
          <p:nvPr/>
        </p:nvCxnSpPr>
        <p:spPr>
          <a:xfrm rot="10800000">
            <a:off x="7582875" y="1867044"/>
            <a:ext cx="0" cy="952200"/>
          </a:xfrm>
          <a:prstGeom prst="straightConnector1">
            <a:avLst/>
          </a:prstGeom>
          <a:noFill/>
          <a:ln cap="flat" cmpd="sng" w="19050">
            <a:solidFill>
              <a:srgbClr val="00415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34" name="Google Shape;434;p49"/>
          <p:cNvSpPr txBox="1"/>
          <p:nvPr/>
        </p:nvSpPr>
        <p:spPr>
          <a:xfrm>
            <a:off x="8383225" y="1923338"/>
            <a:ext cx="9675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435" name="Google Shape;435;p49"/>
          <p:cNvCxnSpPr>
            <a:stCxn id="436" idx="0"/>
          </p:cNvCxnSpPr>
          <p:nvPr/>
        </p:nvCxnSpPr>
        <p:spPr>
          <a:xfrm rot="10800000">
            <a:off x="3748175" y="2810162"/>
            <a:ext cx="3000" cy="816000"/>
          </a:xfrm>
          <a:prstGeom prst="straightConnector1">
            <a:avLst/>
          </a:prstGeom>
          <a:noFill/>
          <a:ln cap="flat" cmpd="sng" w="19050">
            <a:solidFill>
              <a:srgbClr val="00415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37" name="Google Shape;437;p49"/>
          <p:cNvSpPr txBox="1"/>
          <p:nvPr/>
        </p:nvSpPr>
        <p:spPr>
          <a:xfrm>
            <a:off x="2899738" y="3319200"/>
            <a:ext cx="9675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Kubernetes</a:t>
            </a:r>
            <a:endParaRPr sz="1100"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436" name="Google Shape;436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48925" y="3626162"/>
            <a:ext cx="604500" cy="590038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9"/>
          <p:cNvSpPr txBox="1"/>
          <p:nvPr/>
        </p:nvSpPr>
        <p:spPr>
          <a:xfrm>
            <a:off x="3164325" y="2276700"/>
            <a:ext cx="6045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Mid ‘14</a:t>
            </a:r>
            <a:endParaRPr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439" name="Google Shape;439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95237" y="4268813"/>
            <a:ext cx="734700" cy="30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57625" y="1230975"/>
            <a:ext cx="386800" cy="38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p49"/>
          <p:cNvCxnSpPr/>
          <p:nvPr/>
        </p:nvCxnSpPr>
        <p:spPr>
          <a:xfrm rot="10800000">
            <a:off x="8035662" y="2813944"/>
            <a:ext cx="0" cy="952200"/>
          </a:xfrm>
          <a:prstGeom prst="straightConnector1">
            <a:avLst/>
          </a:prstGeom>
          <a:noFill/>
          <a:ln cap="flat" cmpd="sng" w="19050">
            <a:solidFill>
              <a:srgbClr val="00415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42" name="Google Shape;442;p49"/>
          <p:cNvSpPr txBox="1"/>
          <p:nvPr/>
        </p:nvSpPr>
        <p:spPr>
          <a:xfrm>
            <a:off x="7193626" y="2925525"/>
            <a:ext cx="8829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Buildah 1.0</a:t>
            </a:r>
            <a:endParaRPr sz="1100"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Podman</a:t>
            </a:r>
            <a:endParaRPr sz="1100"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New logo</a:t>
            </a:r>
            <a:endParaRPr sz="1100"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43" name="Google Shape;443;p49"/>
          <p:cNvSpPr txBox="1"/>
          <p:nvPr/>
        </p:nvSpPr>
        <p:spPr>
          <a:xfrm>
            <a:off x="7582875" y="2236400"/>
            <a:ext cx="6045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May ‘18</a:t>
            </a:r>
            <a:endParaRPr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444" name="Google Shape;444;p49"/>
          <p:cNvPicPr preferRelativeResize="0"/>
          <p:nvPr/>
        </p:nvPicPr>
        <p:blipFill rotWithShape="1">
          <a:blip r:embed="rId12">
            <a:alphaModFix/>
          </a:blip>
          <a:srcRect b="0" l="0" r="75277" t="0"/>
          <a:stretch/>
        </p:blipFill>
        <p:spPr>
          <a:xfrm>
            <a:off x="7587624" y="3755907"/>
            <a:ext cx="604501" cy="62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46000" y="3809300"/>
            <a:ext cx="483675" cy="474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p49"/>
          <p:cNvCxnSpPr/>
          <p:nvPr/>
        </p:nvCxnSpPr>
        <p:spPr>
          <a:xfrm rot="10800000">
            <a:off x="8519400" y="1861744"/>
            <a:ext cx="0" cy="952200"/>
          </a:xfrm>
          <a:prstGeom prst="straightConnector1">
            <a:avLst/>
          </a:prstGeom>
          <a:noFill/>
          <a:ln cap="flat" cmpd="sng" w="19050">
            <a:solidFill>
              <a:srgbClr val="00415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47" name="Google Shape;447;p49"/>
          <p:cNvSpPr txBox="1"/>
          <p:nvPr/>
        </p:nvSpPr>
        <p:spPr>
          <a:xfrm>
            <a:off x="7911075" y="1372550"/>
            <a:ext cx="9675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buildah.io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podman.io</a:t>
            </a:r>
            <a:endParaRPr sz="1200"/>
          </a:p>
        </p:txBody>
      </p:sp>
      <p:sp>
        <p:nvSpPr>
          <p:cNvPr id="448" name="Google Shape;448;p49"/>
          <p:cNvSpPr txBox="1"/>
          <p:nvPr/>
        </p:nvSpPr>
        <p:spPr>
          <a:xfrm>
            <a:off x="8061650" y="2236400"/>
            <a:ext cx="533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Sep ‘18</a:t>
            </a:r>
            <a:endParaRPr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449" name="Google Shape;449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170688" y="3915675"/>
            <a:ext cx="762200" cy="749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357111" y="3834325"/>
            <a:ext cx="656700" cy="701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p49"/>
          <p:cNvCxnSpPr/>
          <p:nvPr/>
        </p:nvCxnSpPr>
        <p:spPr>
          <a:xfrm rot="10800000">
            <a:off x="3740025" y="1830481"/>
            <a:ext cx="0" cy="952200"/>
          </a:xfrm>
          <a:prstGeom prst="straightConnector1">
            <a:avLst/>
          </a:prstGeom>
          <a:noFill/>
          <a:ln cap="flat" cmpd="sng" w="19050">
            <a:solidFill>
              <a:srgbClr val="004153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452" name="Google Shape;452;p49"/>
          <p:cNvPicPr preferRelativeResize="0"/>
          <p:nvPr/>
        </p:nvPicPr>
        <p:blipFill rotWithShape="1">
          <a:blip r:embed="rId16">
            <a:alphaModFix/>
          </a:blip>
          <a:srcRect b="37328" l="0" r="0" t="36263"/>
          <a:stretch/>
        </p:blipFill>
        <p:spPr>
          <a:xfrm>
            <a:off x="3469125" y="1634075"/>
            <a:ext cx="1115574" cy="19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3" name="Google Shape;453;p49"/>
          <p:cNvCxnSpPr/>
          <p:nvPr/>
        </p:nvCxnSpPr>
        <p:spPr>
          <a:xfrm rot="10800000">
            <a:off x="8950062" y="2813944"/>
            <a:ext cx="0" cy="952200"/>
          </a:xfrm>
          <a:prstGeom prst="straightConnector1">
            <a:avLst/>
          </a:prstGeom>
          <a:noFill/>
          <a:ln cap="flat" cmpd="sng" w="19050">
            <a:solidFill>
              <a:srgbClr val="00415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54" name="Google Shape;454;p49"/>
          <p:cNvSpPr txBox="1"/>
          <p:nvPr/>
        </p:nvSpPr>
        <p:spPr>
          <a:xfrm>
            <a:off x="8251850" y="2925525"/>
            <a:ext cx="6981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Buildah Skopeo Podman RHEL</a:t>
            </a:r>
            <a:endParaRPr sz="1100"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55" name="Google Shape;455;p49"/>
          <p:cNvSpPr txBox="1"/>
          <p:nvPr/>
        </p:nvSpPr>
        <p:spPr>
          <a:xfrm>
            <a:off x="8519400" y="2236388"/>
            <a:ext cx="533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May</a:t>
            </a:r>
            <a:r>
              <a:rPr lang="en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 ‘19</a:t>
            </a:r>
            <a:endParaRPr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456" name="Google Shape;456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251843" y="3852900"/>
            <a:ext cx="834357" cy="38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49"/>
          <p:cNvCxnSpPr/>
          <p:nvPr/>
        </p:nvCxnSpPr>
        <p:spPr>
          <a:xfrm rot="10800000">
            <a:off x="5064600" y="1861756"/>
            <a:ext cx="0" cy="952200"/>
          </a:xfrm>
          <a:prstGeom prst="straightConnector1">
            <a:avLst/>
          </a:prstGeom>
          <a:noFill/>
          <a:ln cap="flat" cmpd="sng" w="19050">
            <a:solidFill>
              <a:srgbClr val="00415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58" name="Google Shape;458;p49"/>
          <p:cNvSpPr txBox="1"/>
          <p:nvPr/>
        </p:nvSpPr>
        <p:spPr>
          <a:xfrm>
            <a:off x="4506175" y="2236400"/>
            <a:ext cx="6045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Nov</a:t>
            </a:r>
            <a:endParaRPr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‘15</a:t>
            </a:r>
            <a:endParaRPr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59" name="Google Shape;459;p49"/>
          <p:cNvSpPr txBox="1"/>
          <p:nvPr/>
        </p:nvSpPr>
        <p:spPr>
          <a:xfrm>
            <a:off x="5056950" y="2236400"/>
            <a:ext cx="6045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Mar</a:t>
            </a:r>
            <a:endParaRPr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‘16</a:t>
            </a:r>
            <a:endParaRPr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CONTAINERS ARE LINUX</a:t>
            </a:r>
            <a:endParaRPr/>
          </a:p>
        </p:txBody>
      </p:sp>
      <p:sp>
        <p:nvSpPr>
          <p:cNvPr id="465" name="Google Shape;46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How</a:t>
            </a: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 did Docker change containers?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66" name="Google Shape;466;p50"/>
          <p:cNvSpPr txBox="1"/>
          <p:nvPr/>
        </p:nvSpPr>
        <p:spPr>
          <a:xfrm>
            <a:off x="716175" y="1075350"/>
            <a:ext cx="18510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Docker Daemon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67" name="Google Shape;467;p50"/>
          <p:cNvSpPr txBox="1"/>
          <p:nvPr/>
        </p:nvSpPr>
        <p:spPr>
          <a:xfrm>
            <a:off x="3529775" y="1125425"/>
            <a:ext cx="18510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Image Layers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68" name="Google Shape;468;p50"/>
          <p:cNvSpPr txBox="1"/>
          <p:nvPr/>
        </p:nvSpPr>
        <p:spPr>
          <a:xfrm>
            <a:off x="6564425" y="1125425"/>
            <a:ext cx="18510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Docker CLI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69" name="Google Shape;469;p50"/>
          <p:cNvSpPr/>
          <p:nvPr/>
        </p:nvSpPr>
        <p:spPr>
          <a:xfrm>
            <a:off x="906825" y="2732375"/>
            <a:ext cx="1469700" cy="446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Docker daemon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70" name="Google Shape;470;p50"/>
          <p:cNvSpPr/>
          <p:nvPr/>
        </p:nvSpPr>
        <p:spPr>
          <a:xfrm>
            <a:off x="384925" y="3718275"/>
            <a:ext cx="1032300" cy="2883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image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71" name="Google Shape;471;p50"/>
          <p:cNvSpPr/>
          <p:nvPr/>
        </p:nvSpPr>
        <p:spPr>
          <a:xfrm>
            <a:off x="1848800" y="3718275"/>
            <a:ext cx="1032300" cy="2883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container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72" name="Google Shape;472;p50"/>
          <p:cNvSpPr/>
          <p:nvPr/>
        </p:nvSpPr>
        <p:spPr>
          <a:xfrm>
            <a:off x="1125525" y="2071450"/>
            <a:ext cx="1032300" cy="2883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registry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473" name="Google Shape;473;p50"/>
          <p:cNvCxnSpPr>
            <a:stCxn id="469" idx="0"/>
            <a:endCxn id="472" idx="2"/>
          </p:cNvCxnSpPr>
          <p:nvPr/>
        </p:nvCxnSpPr>
        <p:spPr>
          <a:xfrm rot="10800000">
            <a:off x="1641675" y="2359775"/>
            <a:ext cx="0" cy="3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50"/>
          <p:cNvCxnSpPr>
            <a:stCxn id="469" idx="2"/>
            <a:endCxn id="470" idx="0"/>
          </p:cNvCxnSpPr>
          <p:nvPr/>
        </p:nvCxnSpPr>
        <p:spPr>
          <a:xfrm flipH="1">
            <a:off x="900975" y="3178775"/>
            <a:ext cx="740700" cy="5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50"/>
          <p:cNvCxnSpPr>
            <a:stCxn id="469" idx="2"/>
            <a:endCxn id="471" idx="0"/>
          </p:cNvCxnSpPr>
          <p:nvPr/>
        </p:nvCxnSpPr>
        <p:spPr>
          <a:xfrm>
            <a:off x="1641675" y="3178775"/>
            <a:ext cx="723300" cy="5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50"/>
          <p:cNvSpPr/>
          <p:nvPr/>
        </p:nvSpPr>
        <p:spPr>
          <a:xfrm>
            <a:off x="3608825" y="3766950"/>
            <a:ext cx="1692900" cy="446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Base Distro Image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77" name="Google Shape;477;p50"/>
          <p:cNvSpPr/>
          <p:nvPr/>
        </p:nvSpPr>
        <p:spPr>
          <a:xfrm>
            <a:off x="3608825" y="3340775"/>
            <a:ext cx="1692900" cy="446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App. Package Dependencies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78" name="Google Shape;478;p50"/>
          <p:cNvSpPr/>
          <p:nvPr/>
        </p:nvSpPr>
        <p:spPr>
          <a:xfrm>
            <a:off x="3608825" y="2894375"/>
            <a:ext cx="1692900" cy="446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App. Package Dependencies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79" name="Google Shape;479;p50"/>
          <p:cNvSpPr/>
          <p:nvPr/>
        </p:nvSpPr>
        <p:spPr>
          <a:xfrm>
            <a:off x="3608825" y="2475275"/>
            <a:ext cx="1692900" cy="446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Application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80" name="Google Shape;480;p50"/>
          <p:cNvSpPr/>
          <p:nvPr/>
        </p:nvSpPr>
        <p:spPr>
          <a:xfrm>
            <a:off x="7168809" y="2955431"/>
            <a:ext cx="1119600" cy="324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0"/>
          <p:cNvSpPr/>
          <p:nvPr/>
        </p:nvSpPr>
        <p:spPr>
          <a:xfrm>
            <a:off x="6771197" y="3671678"/>
            <a:ext cx="786600" cy="20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0"/>
          <p:cNvSpPr/>
          <p:nvPr/>
        </p:nvSpPr>
        <p:spPr>
          <a:xfrm>
            <a:off x="7886458" y="3671678"/>
            <a:ext cx="786600" cy="20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0"/>
          <p:cNvSpPr/>
          <p:nvPr/>
        </p:nvSpPr>
        <p:spPr>
          <a:xfrm>
            <a:off x="7335427" y="2475275"/>
            <a:ext cx="786600" cy="20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4" name="Google Shape;484;p50"/>
          <p:cNvCxnSpPr>
            <a:stCxn id="480" idx="0"/>
            <a:endCxn id="483" idx="2"/>
          </p:cNvCxnSpPr>
          <p:nvPr/>
        </p:nvCxnSpPr>
        <p:spPr>
          <a:xfrm rot="10800000">
            <a:off x="7728609" y="2684531"/>
            <a:ext cx="0" cy="27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5" name="Google Shape;485;p50"/>
          <p:cNvCxnSpPr>
            <a:stCxn id="480" idx="2"/>
            <a:endCxn id="481" idx="0"/>
          </p:cNvCxnSpPr>
          <p:nvPr/>
        </p:nvCxnSpPr>
        <p:spPr>
          <a:xfrm flipH="1">
            <a:off x="7164609" y="3279731"/>
            <a:ext cx="564000" cy="39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6" name="Google Shape;486;p50"/>
          <p:cNvCxnSpPr>
            <a:stCxn id="480" idx="2"/>
            <a:endCxn id="482" idx="0"/>
          </p:cNvCxnSpPr>
          <p:nvPr/>
        </p:nvCxnSpPr>
        <p:spPr>
          <a:xfrm>
            <a:off x="7728609" y="3279731"/>
            <a:ext cx="551100" cy="39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7" name="Google Shape;487;p50"/>
          <p:cNvSpPr/>
          <p:nvPr/>
        </p:nvSpPr>
        <p:spPr>
          <a:xfrm>
            <a:off x="6049426" y="2894375"/>
            <a:ext cx="786600" cy="446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CLI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488" name="Google Shape;488;p50"/>
          <p:cNvCxnSpPr>
            <a:stCxn id="487" idx="3"/>
            <a:endCxn id="480" idx="1"/>
          </p:cNvCxnSpPr>
          <p:nvPr/>
        </p:nvCxnSpPr>
        <p:spPr>
          <a:xfrm>
            <a:off x="6836026" y="3117575"/>
            <a:ext cx="33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9" name="Google Shape;489;p50"/>
          <p:cNvSpPr/>
          <p:nvPr/>
        </p:nvSpPr>
        <p:spPr>
          <a:xfrm>
            <a:off x="1125525" y="4089763"/>
            <a:ext cx="1032300" cy="2883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kernel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490" name="Google Shape;490;p50"/>
          <p:cNvCxnSpPr>
            <a:stCxn id="469" idx="2"/>
            <a:endCxn id="489" idx="0"/>
          </p:cNvCxnSpPr>
          <p:nvPr/>
        </p:nvCxnSpPr>
        <p:spPr>
          <a:xfrm>
            <a:off x="1641675" y="3178775"/>
            <a:ext cx="0" cy="9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1" name="Google Shape;491;p50"/>
          <p:cNvSpPr/>
          <p:nvPr/>
        </p:nvSpPr>
        <p:spPr>
          <a:xfrm>
            <a:off x="7335422" y="4006578"/>
            <a:ext cx="786600" cy="209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2" name="Google Shape;492;p50"/>
          <p:cNvCxnSpPr>
            <a:stCxn id="480" idx="2"/>
            <a:endCxn id="491" idx="0"/>
          </p:cNvCxnSpPr>
          <p:nvPr/>
        </p:nvCxnSpPr>
        <p:spPr>
          <a:xfrm>
            <a:off x="7728609" y="3279731"/>
            <a:ext cx="0" cy="72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p50"/>
          <p:cNvCxnSpPr/>
          <p:nvPr/>
        </p:nvCxnSpPr>
        <p:spPr>
          <a:xfrm flipH="1">
            <a:off x="3208875" y="1237050"/>
            <a:ext cx="9300" cy="3478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50"/>
          <p:cNvCxnSpPr/>
          <p:nvPr/>
        </p:nvCxnSpPr>
        <p:spPr>
          <a:xfrm flipH="1">
            <a:off x="5710450" y="1237050"/>
            <a:ext cx="9300" cy="3478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5" name="Google Shape;495;p5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1" name="Google Shape;501;p51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SKOPEO</a:t>
            </a:r>
            <a:endParaRPr/>
          </a:p>
        </p:txBody>
      </p:sp>
      <p:sp>
        <p:nvSpPr>
          <p:cNvPr id="502" name="Google Shape;502;p51"/>
          <p:cNvSpPr txBox="1"/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Skopeo.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break away.</a:t>
            </a:r>
            <a:endParaRPr/>
          </a:p>
        </p:txBody>
      </p:sp>
      <p:pic>
        <p:nvPicPr>
          <p:cNvPr id="503" name="Google Shape;5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5862" y="-1"/>
            <a:ext cx="1720375" cy="16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SKOPEO</a:t>
            </a:r>
            <a:endParaRPr/>
          </a:p>
        </p:txBody>
      </p:sp>
      <p:sp>
        <p:nvSpPr>
          <p:cNvPr id="509" name="Google Shape;509;p52"/>
          <p:cNvSpPr txBox="1"/>
          <p:nvPr/>
        </p:nvSpPr>
        <p:spPr>
          <a:xfrm>
            <a:off x="457185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Overpass"/>
                <a:ea typeface="Overpass"/>
                <a:cs typeface="Overpass"/>
                <a:sym typeface="Overpass"/>
              </a:rPr>
              <a:t>IMAGE COPY WITH SKOPEO</a:t>
            </a:r>
            <a:endParaRPr b="1" sz="2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10" name="Google Shape;510;p52"/>
          <p:cNvSpPr txBox="1"/>
          <p:nvPr/>
        </p:nvSpPr>
        <p:spPr>
          <a:xfrm>
            <a:off x="380975" y="1051125"/>
            <a:ext cx="4736700" cy="19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verpass"/>
              <a:buChar char="●"/>
            </a:pPr>
            <a:r>
              <a:rPr lang="en" sz="1600">
                <a:latin typeface="Overpass"/>
                <a:ea typeface="Overpass"/>
                <a:cs typeface="Overpass"/>
                <a:sym typeface="Overpass"/>
              </a:rPr>
              <a:t>Built for interfacing with Docker registry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CLI for images and image registries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</a:pPr>
            <a:r>
              <a:rPr lang="en" sz="1600">
                <a:latin typeface="Overpass"/>
                <a:ea typeface="Overpass"/>
                <a:cs typeface="Overpass"/>
                <a:sym typeface="Overpass"/>
              </a:rPr>
              <a:t>Rejected by upstream Docker ¯\_(ツ)_/¯ 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</a:pPr>
            <a:r>
              <a:rPr lang="en" sz="1600">
                <a:latin typeface="Overpass"/>
                <a:ea typeface="Overpass"/>
                <a:cs typeface="Overpass"/>
                <a:sym typeface="Overpass"/>
              </a:rPr>
              <a:t>Allows remote inspection of image meta-data - no downloading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</a:pPr>
            <a:r>
              <a:rPr lang="en" sz="1600">
                <a:latin typeface="Overpass"/>
                <a:ea typeface="Overpass"/>
                <a:cs typeface="Overpass"/>
                <a:sym typeface="Overpass"/>
              </a:rPr>
              <a:t>Can copy from one storage to another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11" name="Google Shape;5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3624" y="-1"/>
            <a:ext cx="1720375" cy="16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2"/>
          <p:cNvSpPr/>
          <p:nvPr/>
        </p:nvSpPr>
        <p:spPr>
          <a:xfrm>
            <a:off x="5443250" y="2500950"/>
            <a:ext cx="1469700" cy="446400"/>
          </a:xfrm>
          <a:prstGeom prst="roundRect">
            <a:avLst>
              <a:gd fmla="val 16667" name="adj"/>
            </a:avLst>
          </a:prstGeom>
          <a:solidFill>
            <a:srgbClr val="00AFF4"/>
          </a:solidFill>
          <a:ln cap="flat" cmpd="sng" w="9525">
            <a:solidFill>
              <a:srgbClr val="00AF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SKOPEO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3" name="Google Shape;513;p52"/>
          <p:cNvSpPr/>
          <p:nvPr/>
        </p:nvSpPr>
        <p:spPr>
          <a:xfrm>
            <a:off x="6790650" y="3446850"/>
            <a:ext cx="1146000" cy="612900"/>
          </a:xfrm>
          <a:prstGeom prst="rect">
            <a:avLst/>
          </a:prstGeom>
          <a:solidFill>
            <a:srgbClr val="81BC00"/>
          </a:solidFill>
          <a:ln cap="flat" cmpd="sng" w="9525">
            <a:solidFill>
              <a:srgbClr val="81B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Image Repository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4" name="Google Shape;514;p52"/>
          <p:cNvSpPr/>
          <p:nvPr/>
        </p:nvSpPr>
        <p:spPr>
          <a:xfrm>
            <a:off x="6485850" y="1544175"/>
            <a:ext cx="1146000" cy="544200"/>
          </a:xfrm>
          <a:prstGeom prst="rect">
            <a:avLst/>
          </a:prstGeom>
          <a:solidFill>
            <a:srgbClr val="004153"/>
          </a:solidFill>
          <a:ln cap="flat" cmpd="sng" w="9525">
            <a:solidFill>
              <a:srgbClr val="6464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Image Registry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15" name="Google Shape;51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774" y="2417750"/>
            <a:ext cx="623175" cy="6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2"/>
          <p:cNvPicPr preferRelativeResize="0"/>
          <p:nvPr/>
        </p:nvPicPr>
        <p:blipFill rotWithShape="1">
          <a:blip r:embed="rId4">
            <a:alphaModFix/>
          </a:blip>
          <a:srcRect b="-11425" l="-11422" r="-2007" t="-11425"/>
          <a:stretch/>
        </p:blipFill>
        <p:spPr>
          <a:xfrm>
            <a:off x="7678050" y="1544170"/>
            <a:ext cx="1139100" cy="3459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52"/>
          <p:cNvCxnSpPr>
            <a:stCxn id="512" idx="0"/>
            <a:endCxn id="514" idx="1"/>
          </p:cNvCxnSpPr>
          <p:nvPr/>
        </p:nvCxnSpPr>
        <p:spPr>
          <a:xfrm rot="-5400000">
            <a:off x="5989700" y="2004750"/>
            <a:ext cx="684600" cy="307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52"/>
          <p:cNvCxnSpPr>
            <a:stCxn id="512" idx="2"/>
            <a:endCxn id="513" idx="1"/>
          </p:cNvCxnSpPr>
          <p:nvPr/>
        </p:nvCxnSpPr>
        <p:spPr>
          <a:xfrm flipH="1" rot="-5400000">
            <a:off x="6081350" y="3044100"/>
            <a:ext cx="806100" cy="612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9" name="Google Shape;51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2613" y="1886550"/>
            <a:ext cx="609974" cy="544201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2"/>
          <p:cNvSpPr txBox="1"/>
          <p:nvPr/>
        </p:nvSpPr>
        <p:spPr>
          <a:xfrm>
            <a:off x="6790650" y="4059750"/>
            <a:ext cx="1146000" cy="411900"/>
          </a:xfrm>
          <a:prstGeom prst="rect">
            <a:avLst/>
          </a:prstGeom>
          <a:solidFill>
            <a:srgbClr val="E68711"/>
          </a:solidFill>
          <a:ln cap="flat" cmpd="sng" w="9525">
            <a:solidFill>
              <a:srgbClr val="E687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Host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1" name="Google Shape;521;p52"/>
          <p:cNvSpPr txBox="1"/>
          <p:nvPr/>
        </p:nvSpPr>
        <p:spPr>
          <a:xfrm>
            <a:off x="4516950" y="3865425"/>
            <a:ext cx="24282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/var/lib/containers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/var/lib/docker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2" name="Google Shape;522;p52"/>
          <p:cNvSpPr/>
          <p:nvPr/>
        </p:nvSpPr>
        <p:spPr>
          <a:xfrm>
            <a:off x="968600" y="3122975"/>
            <a:ext cx="2688900" cy="1342200"/>
          </a:xfrm>
          <a:prstGeom prst="rect">
            <a:avLst/>
          </a:prstGeom>
          <a:solidFill>
            <a:srgbClr val="3C8FF7">
              <a:alpha val="95750"/>
            </a:srgbClr>
          </a:solidFill>
          <a:ln>
            <a:noFill/>
          </a:ln>
        </p:spPr>
        <p:txBody>
          <a:bodyPr anchorCtr="0" anchor="ctr" bIns="91425" lIns="548625" spcFirstLastPara="1" rIns="18287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SECURITY FEATURES</a:t>
            </a:r>
            <a:endParaRPr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Share securely</a:t>
            </a:r>
            <a:endParaRPr b="1" sz="8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No daemon</a:t>
            </a:r>
            <a:endParaRPr sz="8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Inspect remote images</a:t>
            </a:r>
            <a:endParaRPr sz="8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No pulling potentially malicious images</a:t>
            </a:r>
            <a:endParaRPr sz="8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Non-root copy. Bridge between registries.</a:t>
            </a:r>
            <a:endParaRPr sz="8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23" name="Google Shape;52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4820" y="2933646"/>
            <a:ext cx="833201" cy="83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